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94" r:id="rId3"/>
  </p:sldMasterIdLst>
  <p:notesMasterIdLst>
    <p:notesMasterId r:id="rId77"/>
  </p:notesMasterIdLst>
  <p:handoutMasterIdLst>
    <p:handoutMasterId r:id="rId78"/>
  </p:handoutMasterIdLst>
  <p:sldIdLst>
    <p:sldId id="297" r:id="rId4"/>
    <p:sldId id="265" r:id="rId5"/>
    <p:sldId id="1792" r:id="rId6"/>
    <p:sldId id="316" r:id="rId7"/>
    <p:sldId id="317" r:id="rId8"/>
    <p:sldId id="1741" r:id="rId9"/>
    <p:sldId id="1740" r:id="rId10"/>
    <p:sldId id="335" r:id="rId11"/>
    <p:sldId id="1803" r:id="rId12"/>
    <p:sldId id="320" r:id="rId13"/>
    <p:sldId id="1570" r:id="rId14"/>
    <p:sldId id="1812" r:id="rId15"/>
    <p:sldId id="1799" r:id="rId16"/>
    <p:sldId id="1745" r:id="rId17"/>
    <p:sldId id="1804" r:id="rId18"/>
    <p:sldId id="1813" r:id="rId19"/>
    <p:sldId id="1743" r:id="rId20"/>
    <p:sldId id="1786" r:id="rId21"/>
    <p:sldId id="1748" r:id="rId22"/>
    <p:sldId id="1744" r:id="rId23"/>
    <p:sldId id="1758" r:id="rId24"/>
    <p:sldId id="1787" r:id="rId25"/>
    <p:sldId id="1749" r:id="rId26"/>
    <p:sldId id="1788" r:id="rId27"/>
    <p:sldId id="1789" r:id="rId28"/>
    <p:sldId id="1752" r:id="rId29"/>
    <p:sldId id="1790" r:id="rId30"/>
    <p:sldId id="1753" r:id="rId31"/>
    <p:sldId id="1754" r:id="rId32"/>
    <p:sldId id="1755" r:id="rId33"/>
    <p:sldId id="1801" r:id="rId34"/>
    <p:sldId id="1791" r:id="rId35"/>
    <p:sldId id="1802" r:id="rId36"/>
    <p:sldId id="1793" r:id="rId37"/>
    <p:sldId id="1762" r:id="rId38"/>
    <p:sldId id="1766" r:id="rId39"/>
    <p:sldId id="1794" r:id="rId40"/>
    <p:sldId id="1795" r:id="rId41"/>
    <p:sldId id="1796" r:id="rId42"/>
    <p:sldId id="1797" r:id="rId43"/>
    <p:sldId id="1798" r:id="rId44"/>
    <p:sldId id="1814" r:id="rId45"/>
    <p:sldId id="1815" r:id="rId46"/>
    <p:sldId id="1800" r:id="rId47"/>
    <p:sldId id="368" r:id="rId48"/>
    <p:sldId id="1805" r:id="rId49"/>
    <p:sldId id="355" r:id="rId50"/>
    <p:sldId id="1747" r:id="rId51"/>
    <p:sldId id="1750" r:id="rId52"/>
    <p:sldId id="1811" r:id="rId53"/>
    <p:sldId id="1768" r:id="rId54"/>
    <p:sldId id="1783" r:id="rId55"/>
    <p:sldId id="1769" r:id="rId56"/>
    <p:sldId id="1767" r:id="rId57"/>
    <p:sldId id="1770" r:id="rId58"/>
    <p:sldId id="1771" r:id="rId59"/>
    <p:sldId id="1809" r:id="rId60"/>
    <p:sldId id="1810" r:id="rId61"/>
    <p:sldId id="1757" r:id="rId62"/>
    <p:sldId id="1751" r:id="rId63"/>
    <p:sldId id="1759" r:id="rId64"/>
    <p:sldId id="1761" r:id="rId65"/>
    <p:sldId id="1763" r:id="rId66"/>
    <p:sldId id="1764" r:id="rId67"/>
    <p:sldId id="1765" r:id="rId68"/>
    <p:sldId id="1775" r:id="rId69"/>
    <p:sldId id="1777" r:id="rId70"/>
    <p:sldId id="1778" r:id="rId71"/>
    <p:sldId id="1779" r:id="rId72"/>
    <p:sldId id="1780" r:id="rId73"/>
    <p:sldId id="1781" r:id="rId74"/>
    <p:sldId id="1782" r:id="rId75"/>
    <p:sldId id="173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 He" initials="JH" lastIdx="1" clrIdx="0">
    <p:extLst>
      <p:ext uri="{19B8F6BF-5375-455C-9EA6-DF929625EA0E}">
        <p15:presenceInfo xmlns:p15="http://schemas.microsoft.com/office/powerpoint/2012/main" userId="09cb52798bdc64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1129" autoAdjust="0"/>
  </p:normalViewPr>
  <p:slideViewPr>
    <p:cSldViewPr snapToGrid="0" snapToObjects="1">
      <p:cViewPr varScale="1">
        <p:scale>
          <a:sx n="139" d="100"/>
          <a:sy n="139" d="100"/>
        </p:scale>
        <p:origin x="3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82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 show a transitive closure graph, namely TC(G), in which each edge from u to v indicates that u reaches v in G, that is, </a:t>
            </a:r>
            <a:r>
              <a:rPr lang="en-US" altLang="zh-CN" dirty="0" err="1"/>
              <a:t>tc</a:t>
            </a:r>
            <a:r>
              <a:rPr lang="en-US" altLang="zh-CN" dirty="0"/>
              <a:t>[u][v] = 1.</a:t>
            </a:r>
          </a:p>
          <a:p>
            <a:r>
              <a:rPr lang="en-US" altLang="zh-CN" dirty="0"/>
              <a:t>Specifically, in TC(G), all the red edges are data edges in the original graph, and the green edges are added to represent the related reachability information. For example, </a:t>
            </a:r>
            <a:r>
              <a:rPr lang="en-US" altLang="zh-CN" dirty="0" err="1"/>
              <a:t>tc</a:t>
            </a:r>
            <a:r>
              <a:rPr lang="en-US" altLang="zh-CN" dirty="0"/>
              <a:t>[0][5] equals to 1. This is because when k = 1, we have </a:t>
            </a:r>
            <a:r>
              <a:rPr lang="en-US" altLang="zh-CN" dirty="0" err="1"/>
              <a:t>tc</a:t>
            </a:r>
            <a:r>
              <a:rPr lang="en-US" altLang="zh-CN" dirty="0"/>
              <a:t>[0][1] = 1 and </a:t>
            </a:r>
            <a:r>
              <a:rPr lang="en-US" altLang="zh-CN" dirty="0" err="1"/>
              <a:t>tc</a:t>
            </a:r>
            <a:r>
              <a:rPr lang="en-US" altLang="zh-CN" dirty="0"/>
              <a:t>[1][5] = 1. So according to FW, we have </a:t>
            </a:r>
            <a:r>
              <a:rPr lang="en-US" altLang="zh-CN" dirty="0" err="1"/>
              <a:t>tc</a:t>
            </a:r>
            <a:r>
              <a:rPr lang="en-US" altLang="zh-CN" dirty="0"/>
              <a:t>[0][5] =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1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transitive</a:t>
            </a:r>
            <a:r>
              <a:rPr lang="zh-CN" altLang="en-US" dirty="0"/>
              <a:t> </a:t>
            </a:r>
            <a:r>
              <a:rPr lang="en-US" altLang="zh-CN" dirty="0"/>
              <a:t>closure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Boolean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queries.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US" dirty="0"/>
          </a:p>
          <a:p>
            <a:r>
              <a:rPr lang="en-US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weighted</a:t>
            </a:r>
            <a:r>
              <a:rPr lang="zh-CN" altLang="en-US" b="1" dirty="0"/>
              <a:t> </a:t>
            </a:r>
            <a:r>
              <a:rPr lang="en-US" altLang="zh-CN" b="1" dirty="0"/>
              <a:t>directed</a:t>
            </a:r>
            <a:r>
              <a:rPr lang="zh-CN" altLang="en-US" b="1" dirty="0"/>
              <a:t> </a:t>
            </a:r>
            <a:r>
              <a:rPr lang="en-US" altLang="zh-CN" b="1" dirty="0"/>
              <a:t>graph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AU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stores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transitive</a:t>
            </a:r>
            <a:r>
              <a:rPr lang="zh-CN" altLang="en-US" dirty="0"/>
              <a:t> </a:t>
            </a:r>
            <a:r>
              <a:rPr lang="en-US" altLang="zh-CN" dirty="0"/>
              <a:t>closure.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finite</a:t>
            </a:r>
            <a:r>
              <a:rPr lang="zh-CN" altLang="en-US" dirty="0"/>
              <a:t> </a:t>
            </a:r>
            <a:r>
              <a:rPr lang="en-US" altLang="zh-CN" dirty="0"/>
              <a:t>number,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reachable.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infinite,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reachable.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characteristic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hierarchy.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contained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subtree</a:t>
            </a:r>
            <a:r>
              <a:rPr lang="zh-CN" altLang="en-US" dirty="0"/>
              <a:t> </a:t>
            </a:r>
            <a:r>
              <a:rPr lang="en-US" altLang="zh-CN" dirty="0"/>
              <a:t>rooted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descendant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characteristic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hierarchy.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contained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subtree</a:t>
            </a:r>
            <a:r>
              <a:rPr lang="zh-CN" altLang="en-US" dirty="0"/>
              <a:t> </a:t>
            </a:r>
            <a:r>
              <a:rPr lang="en-US" altLang="zh-CN" dirty="0"/>
              <a:t>rooted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descendant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5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zh-CN" i="0" dirty="0">
                <a:solidFill>
                  <a:srgbClr val="273239"/>
                </a:solidFill>
                <a:effectLst/>
                <a:latin typeface="sofia-pro"/>
              </a:rPr>
              <a:t>Tree Traversals (</a:t>
            </a:r>
            <a:r>
              <a:rPr lang="en-US" altLang="zh-CN" i="0" dirty="0" err="1">
                <a:solidFill>
                  <a:srgbClr val="273239"/>
                </a:solidFill>
                <a:effectLst/>
                <a:latin typeface="sofia-pro"/>
              </a:rPr>
              <a:t>Inorder</a:t>
            </a:r>
            <a:r>
              <a:rPr lang="en-US" altLang="zh-CN" i="0" dirty="0">
                <a:solidFill>
                  <a:srgbClr val="273239"/>
                </a:solidFill>
                <a:effectLst/>
                <a:latin typeface="sofia-pro"/>
              </a:rPr>
              <a:t>, Preorder and </a:t>
            </a:r>
            <a:r>
              <a:rPr lang="en-US" altLang="zh-CN" i="0" dirty="0" err="1">
                <a:solidFill>
                  <a:srgbClr val="273239"/>
                </a:solidFill>
                <a:effectLst/>
                <a:latin typeface="sofia-pro"/>
              </a:rPr>
              <a:t>Postorder</a:t>
            </a:r>
            <a:r>
              <a:rPr lang="en-US" altLang="zh-CN" i="0" dirty="0">
                <a:solidFill>
                  <a:srgbClr val="273239"/>
                </a:solidFill>
                <a:effectLst/>
                <a:latin typeface="sofia-pro"/>
              </a:rPr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numbers: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subtree</a:t>
            </a:r>
            <a:r>
              <a:rPr lang="zh-CN" altLang="en-US" dirty="0"/>
              <a:t> </a:t>
            </a:r>
            <a:r>
              <a:rPr lang="en-US" altLang="zh-CN" dirty="0"/>
              <a:t>rooted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p(u)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p(v).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construction,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[p(v’),</a:t>
            </a:r>
            <a:r>
              <a:rPr lang="zh-CN" altLang="en-US" dirty="0"/>
              <a:t> </a:t>
            </a:r>
            <a:r>
              <a:rPr lang="en-US" altLang="zh-CN" dirty="0"/>
              <a:t>p[u]],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v’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descendent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smallest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4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endParaRPr lang="en-AU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precisely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reached.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[p(v’),</a:t>
            </a:r>
            <a:r>
              <a:rPr lang="zh-CN" altLang="en-US" dirty="0"/>
              <a:t> </a:t>
            </a:r>
            <a:r>
              <a:rPr lang="en-US" altLang="zh-CN" dirty="0"/>
              <a:t>p(u)],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v’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descendent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smallest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97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ANS: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 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C</a:t>
            </a:r>
            <a:r>
              <a:rPr lang="zh-CN" altLang="en-US" dirty="0"/>
              <a:t>   </a:t>
            </a:r>
            <a:r>
              <a:rPr lang="en-US" altLang="zh-CN" dirty="0"/>
              <a:t>D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  <a:r>
              <a:rPr lang="zh-CN" altLang="en-US" dirty="0"/>
              <a:t>   </a:t>
            </a:r>
            <a:r>
              <a:rPr lang="en-US" altLang="zh-CN" dirty="0"/>
              <a:t>F</a:t>
            </a:r>
            <a:r>
              <a:rPr lang="zh-CN" altLang="en-US" dirty="0"/>
              <a:t>  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 </a:t>
            </a:r>
            <a:r>
              <a:rPr lang="en-US" altLang="zh-CN" dirty="0"/>
              <a:t>I</a:t>
            </a:r>
            <a:r>
              <a:rPr lang="zh-CN" altLang="en-US" dirty="0"/>
              <a:t>   </a:t>
            </a:r>
            <a:r>
              <a:rPr lang="en-US" altLang="zh-CN" dirty="0"/>
              <a:t>J</a:t>
            </a:r>
            <a:r>
              <a:rPr lang="zh-CN" altLang="en-US" dirty="0"/>
              <a:t>   </a:t>
            </a:r>
            <a:r>
              <a:rPr lang="en-US" altLang="zh-CN" dirty="0"/>
              <a:t>K</a:t>
            </a:r>
            <a:r>
              <a:rPr lang="zh-CN" altLang="en-US" dirty="0"/>
              <a:t>   </a:t>
            </a:r>
            <a:r>
              <a:rPr lang="en-US" altLang="zh-CN" dirty="0"/>
              <a:t>L</a:t>
            </a:r>
          </a:p>
          <a:p>
            <a:pPr marL="228600" indent="-228600">
              <a:buAutoNum type="arabicPlain" startAt="12"/>
            </a:pPr>
            <a:r>
              <a:rPr lang="en-US" altLang="zh-CN" dirty="0"/>
              <a:t>1</a:t>
            </a:r>
            <a:r>
              <a:rPr lang="zh-CN" altLang="en-US" dirty="0"/>
              <a:t>   </a:t>
            </a:r>
            <a:r>
              <a:rPr lang="en-US" altLang="zh-CN" dirty="0"/>
              <a:t>3</a:t>
            </a:r>
            <a:r>
              <a:rPr lang="zh-CN" altLang="en-US" dirty="0"/>
              <a:t>   </a:t>
            </a:r>
            <a:r>
              <a:rPr lang="en-US" altLang="zh-CN" dirty="0"/>
              <a:t>7</a:t>
            </a:r>
            <a:r>
              <a:rPr lang="zh-CN" altLang="en-US" dirty="0"/>
              <a:t>   </a:t>
            </a:r>
            <a:r>
              <a:rPr lang="en-US" altLang="zh-CN" dirty="0"/>
              <a:t>9</a:t>
            </a:r>
            <a:r>
              <a:rPr lang="zh-CN" altLang="en-US" dirty="0"/>
              <a:t>  </a:t>
            </a:r>
            <a:r>
              <a:rPr lang="en-US" altLang="zh-CN" dirty="0"/>
              <a:t>11</a:t>
            </a:r>
            <a:r>
              <a:rPr lang="zh-CN" altLang="en-US" dirty="0"/>
              <a:t>   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dirty="0"/>
              <a:t>4</a:t>
            </a:r>
            <a:r>
              <a:rPr lang="zh-CN" altLang="en-US" dirty="0"/>
              <a:t>  </a:t>
            </a:r>
            <a:r>
              <a:rPr lang="en-US" altLang="zh-CN" dirty="0"/>
              <a:t>6</a:t>
            </a:r>
            <a:r>
              <a:rPr lang="zh-CN" altLang="en-US" dirty="0"/>
              <a:t>  </a:t>
            </a:r>
            <a:r>
              <a:rPr lang="en-US" altLang="zh-CN" dirty="0"/>
              <a:t>8</a:t>
            </a:r>
            <a:r>
              <a:rPr lang="zh-CN" altLang="en-US" dirty="0"/>
              <a:t>  </a:t>
            </a:r>
            <a:r>
              <a:rPr lang="en-US" altLang="zh-CN" dirty="0"/>
              <a:t>10</a:t>
            </a:r>
            <a:r>
              <a:rPr lang="zh-CN" altLang="en-US" dirty="0"/>
              <a:t>  </a:t>
            </a:r>
            <a:r>
              <a:rPr lang="en-US" altLang="zh-CN" dirty="0"/>
              <a:t>5</a:t>
            </a:r>
          </a:p>
          <a:p>
            <a:pPr marL="228600" indent="-228600">
              <a:buAutoNum type="arabicPlain" startAt="12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answer is in the next slide.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8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ANS: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 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C</a:t>
            </a:r>
            <a:r>
              <a:rPr lang="zh-CN" altLang="en-US" dirty="0"/>
              <a:t>   </a:t>
            </a:r>
            <a:r>
              <a:rPr lang="en-US" altLang="zh-CN" dirty="0"/>
              <a:t>D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  <a:r>
              <a:rPr lang="zh-CN" altLang="en-US" dirty="0"/>
              <a:t>   </a:t>
            </a:r>
            <a:r>
              <a:rPr lang="en-US" altLang="zh-CN" dirty="0"/>
              <a:t>F</a:t>
            </a:r>
            <a:r>
              <a:rPr lang="zh-CN" altLang="en-US" dirty="0"/>
              <a:t>  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 </a:t>
            </a:r>
            <a:r>
              <a:rPr lang="en-US" altLang="zh-CN" dirty="0"/>
              <a:t>I</a:t>
            </a:r>
            <a:r>
              <a:rPr lang="zh-CN" altLang="en-US" dirty="0"/>
              <a:t>   </a:t>
            </a:r>
            <a:r>
              <a:rPr lang="en-US" altLang="zh-CN" dirty="0"/>
              <a:t>J</a:t>
            </a:r>
            <a:r>
              <a:rPr lang="zh-CN" altLang="en-US" dirty="0"/>
              <a:t>   </a:t>
            </a:r>
            <a:r>
              <a:rPr lang="en-US" altLang="zh-CN" dirty="0"/>
              <a:t>K</a:t>
            </a:r>
            <a:r>
              <a:rPr lang="zh-CN" altLang="en-US" dirty="0"/>
              <a:t>   </a:t>
            </a:r>
            <a:r>
              <a:rPr lang="en-US" altLang="zh-CN" dirty="0"/>
              <a:t>L</a:t>
            </a:r>
          </a:p>
          <a:p>
            <a:pPr marL="228600" indent="-228600">
              <a:buAutoNum type="arabicPlain" startAt="12"/>
            </a:pPr>
            <a:r>
              <a:rPr lang="en-US" altLang="zh-CN" dirty="0"/>
              <a:t>1</a:t>
            </a:r>
            <a:r>
              <a:rPr lang="zh-CN" altLang="en-US" dirty="0"/>
              <a:t>   </a:t>
            </a:r>
            <a:r>
              <a:rPr lang="en-US" altLang="zh-CN" dirty="0"/>
              <a:t>3</a:t>
            </a:r>
            <a:r>
              <a:rPr lang="zh-CN" altLang="en-US" dirty="0"/>
              <a:t>   </a:t>
            </a:r>
            <a:r>
              <a:rPr lang="en-US" altLang="zh-CN" dirty="0"/>
              <a:t>7</a:t>
            </a:r>
            <a:r>
              <a:rPr lang="zh-CN" altLang="en-US" dirty="0"/>
              <a:t>   </a:t>
            </a:r>
            <a:r>
              <a:rPr lang="en-US" altLang="zh-CN" dirty="0"/>
              <a:t>9</a:t>
            </a:r>
            <a:r>
              <a:rPr lang="zh-CN" altLang="en-US" dirty="0"/>
              <a:t>  </a:t>
            </a:r>
            <a:r>
              <a:rPr lang="en-US" altLang="zh-CN" dirty="0"/>
              <a:t>11</a:t>
            </a:r>
            <a:r>
              <a:rPr lang="zh-CN" altLang="en-US" dirty="0"/>
              <a:t>   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en-US" altLang="zh-CN" dirty="0"/>
              <a:t>4</a:t>
            </a:r>
            <a:r>
              <a:rPr lang="zh-CN" altLang="en-US" dirty="0"/>
              <a:t>  </a:t>
            </a:r>
            <a:r>
              <a:rPr lang="en-US" altLang="zh-CN" dirty="0"/>
              <a:t>6</a:t>
            </a:r>
            <a:r>
              <a:rPr lang="zh-CN" altLang="en-US" dirty="0"/>
              <a:t>  </a:t>
            </a:r>
            <a:r>
              <a:rPr lang="en-US" altLang="zh-CN" dirty="0"/>
              <a:t>8</a:t>
            </a:r>
            <a:r>
              <a:rPr lang="zh-CN" altLang="en-US" dirty="0"/>
              <a:t>  </a:t>
            </a:r>
            <a:r>
              <a:rPr lang="en-US" altLang="zh-CN" dirty="0"/>
              <a:t>10</a:t>
            </a:r>
            <a:r>
              <a:rPr lang="zh-CN" altLang="en-US" dirty="0"/>
              <a:t>  </a:t>
            </a:r>
            <a:r>
              <a:rPr lang="en-US" altLang="zh-CN" dirty="0"/>
              <a:t>5</a:t>
            </a:r>
          </a:p>
          <a:p>
            <a:pPr marL="228600" indent="-228600">
              <a:buAutoNum type="arabicPlain" startAt="12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answer is in the next slide.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7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DAG?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Idea:</a:t>
            </a:r>
            <a:r>
              <a:rPr lang="zh-CN" altLang="en-US" dirty="0"/>
              <a:t> 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spanning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(tree</a:t>
            </a:r>
            <a:r>
              <a:rPr lang="zh-CN" altLang="en-US" dirty="0"/>
              <a:t> </a:t>
            </a:r>
            <a:r>
              <a:rPr lang="en-US" altLang="zh-CN" dirty="0"/>
              <a:t>cover)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capture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reachability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information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</a:t>
            </a:r>
            <a:r>
              <a:rPr lang="zh-CN" altLang="en-US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hierarchy</a:t>
            </a:r>
            <a:r>
              <a:rPr lang="en-US" altLang="zh-CN" dirty="0"/>
              <a:t>)</a:t>
            </a:r>
            <a:endParaRPr lang="en-AU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repeat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above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(computing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numbers,</a:t>
            </a:r>
            <a:r>
              <a:rPr lang="zh-CN" altLang="en-US" dirty="0"/>
              <a:t> </a:t>
            </a:r>
            <a:r>
              <a:rPr lang="en-US" altLang="zh-CN" dirty="0"/>
              <a:t>assign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numbers)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non-tree</a:t>
            </a:r>
            <a:r>
              <a:rPr lang="zh-CN" altLang="en-US" dirty="0"/>
              <a:t> </a:t>
            </a:r>
            <a:r>
              <a:rPr lang="en-US" altLang="zh-CN" dirty="0"/>
              <a:t>arcs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directed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DAG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tree).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meantime,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arcs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4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Strongly connected component: </a:t>
            </a:r>
          </a:p>
          <a:p>
            <a:r>
              <a:rPr lang="en-US" dirty="0"/>
              <a:t>There is a path between all pairs of vertices. </a:t>
            </a:r>
          </a:p>
          <a:p>
            <a:endParaRPr lang="en-US" dirty="0"/>
          </a:p>
          <a:p>
            <a:r>
              <a:rPr lang="en-US" dirty="0"/>
              <a:t>Given any directed graph, it takes O(</a:t>
            </a:r>
            <a:r>
              <a:rPr lang="en-US" dirty="0" err="1"/>
              <a:t>m+n</a:t>
            </a:r>
            <a:r>
              <a:rPr lang="en-US" dirty="0"/>
              <a:t>) time to transform it into a Directed acyclic graph. </a:t>
            </a:r>
          </a:p>
          <a:p>
            <a:r>
              <a:rPr lang="en-US" dirty="0"/>
              <a:t>Each strongly connected component is reduced to a super node. </a:t>
            </a:r>
          </a:p>
          <a:p>
            <a:endParaRPr lang="en-US" dirty="0"/>
          </a:p>
          <a:p>
            <a:r>
              <a:rPr lang="en-US" dirty="0"/>
              <a:t>Thus, we only need to consider answering reachability queries on DAGs.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endParaRPr lang="en-AU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precisely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reached.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[p(v’),</a:t>
            </a:r>
            <a:r>
              <a:rPr lang="zh-CN" altLang="en-US" dirty="0"/>
              <a:t> </a:t>
            </a:r>
            <a:r>
              <a:rPr lang="en-US" altLang="zh-CN" dirty="0"/>
              <a:t>p(u)],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v’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descendent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smallest</a:t>
            </a:r>
            <a:r>
              <a:rPr lang="zh-CN" altLang="en-US" dirty="0"/>
              <a:t> </a:t>
            </a:r>
            <a:r>
              <a:rPr lang="en-US" altLang="zh-CN" dirty="0"/>
              <a:t>post-order</a:t>
            </a:r>
            <a:r>
              <a:rPr lang="zh-CN" altLang="en-US" dirty="0"/>
              <a:t> </a:t>
            </a:r>
            <a:r>
              <a:rPr lang="en-US" altLang="zh-CN" dirty="0"/>
              <a:t>number.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82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d?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h.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b="1" dirty="0"/>
              <a:t>Edge coloring: </a:t>
            </a:r>
          </a:p>
          <a:p>
            <a:r>
              <a:rPr lang="en-US" dirty="0"/>
              <a:t>Tree edges: black</a:t>
            </a:r>
          </a:p>
          <a:p>
            <a:r>
              <a:rPr lang="en-US" dirty="0"/>
              <a:t>Non-tree edges added in previous iterations: blue</a:t>
            </a:r>
          </a:p>
          <a:p>
            <a:r>
              <a:rPr lang="en-US" dirty="0"/>
              <a:t>Non-tree edge being added in current iteration: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9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7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97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[1, 1] and [2 ,2] were attached to vertex d. </a:t>
            </a:r>
          </a:p>
          <a:p>
            <a:r>
              <a:rPr lang="en-US" dirty="0"/>
              <a:t>Since they are contained by [1, 3], we only keep [1, 3].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60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d?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h.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6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compression</a:t>
            </a:r>
            <a:r>
              <a:rPr lang="zh-CN" altLang="en-US" dirty="0"/>
              <a:t> </a:t>
            </a:r>
            <a:r>
              <a:rPr lang="en-US" altLang="zh-CN" dirty="0"/>
              <a:t>scheme.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ANS: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intervals.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For each vertex, the vertices reachable are contained in the intervals attached.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52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compression</a:t>
            </a:r>
            <a:r>
              <a:rPr lang="zh-CN" altLang="en-US" dirty="0"/>
              <a:t> </a:t>
            </a:r>
            <a:r>
              <a:rPr lang="en-US" altLang="zh-CN" dirty="0"/>
              <a:t>scheme.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dirty="0"/>
          </a:p>
          <a:p>
            <a:r>
              <a:rPr lang="en-US" altLang="zh-CN" dirty="0"/>
              <a:t>ANS: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intervals.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For each vertex, the vertices reachable are contained in the intervals attached.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91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consider this tree cover instead, we will see that the resulting compression scheme is different.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9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Sometimes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curious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b="1" dirty="0"/>
              <a:t>whether</a:t>
            </a:r>
            <a:r>
              <a:rPr lang="zh-CN" altLang="en-US" b="1" dirty="0"/>
              <a:t> </a:t>
            </a:r>
            <a:r>
              <a:rPr lang="en-US" altLang="zh-CN" b="1" dirty="0"/>
              <a:t>there</a:t>
            </a:r>
            <a:r>
              <a:rPr lang="zh-CN" altLang="en-US" b="1" dirty="0"/>
              <a:t> </a:t>
            </a:r>
            <a:r>
              <a:rPr lang="en-US" altLang="zh-CN" b="1" dirty="0"/>
              <a:t>exists</a:t>
            </a:r>
            <a:r>
              <a:rPr lang="zh-CN" altLang="en-US" b="1" dirty="0"/>
              <a:t> 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u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v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v).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endParaRPr lang="en-AU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1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9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62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96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22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86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46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4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ANS1: 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cover: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intervals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9.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ANS2: the compression scheme associated with the optimal tree cover needs smaller number of intervals. </a:t>
            </a:r>
          </a:p>
          <a:p>
            <a:endParaRPr lang="en-US" dirty="0"/>
          </a:p>
          <a:p>
            <a:r>
              <a:rPr lang="en-US" dirty="0"/>
              <a:t>Question: what is I use a slightly different topological ordering? </a:t>
            </a:r>
          </a:p>
          <a:p>
            <a:r>
              <a:rPr lang="en-US" dirty="0"/>
              <a:t>ANS: does not matter. </a:t>
            </a:r>
          </a:p>
          <a:p>
            <a:endParaRPr lang="en-US" dirty="0"/>
          </a:p>
          <a:p>
            <a:r>
              <a:rPr lang="en-US" dirty="0"/>
              <a:t>This optimal tree cover here is given. </a:t>
            </a:r>
          </a:p>
          <a:p>
            <a:r>
              <a:rPr lang="en-US" dirty="0"/>
              <a:t>The algorithm that finds such an optimal tree cover is not within the scope of this course. </a:t>
            </a:r>
          </a:p>
          <a:p>
            <a:endParaRPr lang="en-US" dirty="0"/>
          </a:p>
          <a:p>
            <a:r>
              <a:rPr lang="en-US" dirty="0"/>
              <a:t>However, given a tree cover (optimal or non-optimal), finding the corresponding compression scheme is testable.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43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ANS1: 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cover: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intervals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9.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ANS2: the compression scheme associated with the optimal tree cover needs smaller number of intervals. </a:t>
            </a:r>
          </a:p>
          <a:p>
            <a:endParaRPr lang="en-US" dirty="0"/>
          </a:p>
          <a:p>
            <a:r>
              <a:rPr lang="en-US" dirty="0"/>
              <a:t>Question: what is I use a slightly different topological ordering? </a:t>
            </a:r>
          </a:p>
          <a:p>
            <a:r>
              <a:rPr lang="en-US" dirty="0"/>
              <a:t>ANS: does not matter. </a:t>
            </a:r>
          </a:p>
          <a:p>
            <a:endParaRPr lang="en-US" dirty="0"/>
          </a:p>
          <a:p>
            <a:r>
              <a:rPr lang="en-US" dirty="0"/>
              <a:t>This optimal tree cover here is given. </a:t>
            </a:r>
          </a:p>
          <a:p>
            <a:r>
              <a:rPr lang="en-US" dirty="0"/>
              <a:t>The algorithm that finds such an optimal tree cover is not within the scope of this course. </a:t>
            </a:r>
          </a:p>
          <a:p>
            <a:endParaRPr lang="en-US" dirty="0"/>
          </a:p>
          <a:p>
            <a:r>
              <a:rPr lang="en-US" dirty="0"/>
              <a:t>However, given a tree cover (optimal or non-optimal), finding the corresponding compression scheme is testable.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5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46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optimal tree cover with transitive closure, we can see that optimal tree cover results in a much smaller storage cost.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9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032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show an index structure namely 2-hop cover, which compresses transitive closure.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show an index structure namely 2-hop cover, which compresses transitive closure.</a:t>
            </a:r>
          </a:p>
          <a:p>
            <a:endParaRPr lang="en-US" dirty="0"/>
          </a:p>
          <a:p>
            <a:r>
              <a:rPr lang="en-US" dirty="0"/>
              <a:t>The intuition of 2-hop cover is that </a:t>
            </a:r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if we choose a node u as a </a:t>
            </a:r>
            <a:r>
              <a:rPr lang="en-US" sz="1200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center node</a:t>
            </a:r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, then all u’s  ancestors can reach u’s  descendants.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example, if </a:t>
            </a:r>
            <a:r>
              <a:rPr lang="en-AU" sz="1200" dirty="0">
                <a:cs typeface="Carlito" panose="020F0502020204030204"/>
              </a:rPr>
              <a:t>we choose node 1 as a </a:t>
            </a:r>
            <a:r>
              <a:rPr lang="en-AU" sz="1200" dirty="0" err="1">
                <a:cs typeface="Carlito" panose="020F0502020204030204"/>
              </a:rPr>
              <a:t>center</a:t>
            </a:r>
            <a:r>
              <a:rPr lang="en-AU" sz="1200" dirty="0">
                <a:cs typeface="Carlito" panose="020F0502020204030204"/>
              </a:rPr>
              <a:t> node, each of its ancestors of {0, 2, 3}  can reach any node in its descendants of {4,5}, which means the </a:t>
            </a:r>
            <a:r>
              <a:rPr lang="en-AU" sz="1200" dirty="0" err="1">
                <a:cs typeface="Carlito" panose="020F0502020204030204"/>
              </a:rPr>
              <a:t>center</a:t>
            </a:r>
            <a:r>
              <a:rPr lang="en-AU" sz="1200" dirty="0">
                <a:cs typeface="Carlito" panose="020F0502020204030204"/>
              </a:rPr>
              <a:t> node 1 can cover the reachability information of these green edges in the transitive closure graphs.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Based on </a:t>
                </a:r>
                <a:r>
                  <a:rPr lang="en-AU" sz="12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that, 2-hop cover is proposed. Specifically, 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each node u is assigned two label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𝑢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cs typeface="Arial"/>
                      </a:rPr>
                      <m:t>⊆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𝑉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𝑜𝑢𝑡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  <m:r>
                      <a:rPr lang="en-US" sz="1200" i="1">
                        <a:latin typeface="Cambria Math" panose="02040503050406030204" pitchFamily="18" charset="0"/>
                        <a:cs typeface="Arial"/>
                      </a:rPr>
                      <m:t>⊆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𝑉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endParaRPr lang="en-AU" sz="12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𝑜𝑢𝑡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/>
                          </a:rPr>
                          <m:t>𝑖𝑛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</m:oMath>
                </a14:m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AU" sz="12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Based on </a:t>
                </a:r>
                <a:r>
                  <a:rPr lang="en-AU" sz="12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that, 2-hop cover is proposed. Specifically, 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each node u is assigned two label sets 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𝐿_𝑖𝑛 (𝑢)⊆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𝑉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and 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𝐿_𝑜𝑢𝑡 (𝑢)⊆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𝑉 </a:t>
                </a:r>
                <a:endParaRPr lang="en-AU" sz="12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:r>
                  <a:rPr lang="en-US" sz="1200" b="0" i="0" dirty="0">
                    <a:latin typeface="Cambria Math" panose="02040503050406030204" pitchFamily="18" charset="0"/>
                    <a:cs typeface="Arial"/>
                  </a:rPr>
                  <a:t>𝑣</a:t>
                </a:r>
                <a:r>
                  <a:rPr lang="en-US" sz="120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∈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𝐿_𝑜𝑢𝑡 (𝑢)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𝑢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:r>
                  <a:rPr lang="en-US" sz="1200" i="0" dirty="0">
                    <a:latin typeface="Cambria Math" panose="02040503050406030204" pitchFamily="18" charset="0"/>
                    <a:cs typeface="Arial"/>
                  </a:rPr>
                  <a:t>𝑣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:r>
                  <a:rPr lang="en-US" sz="1200" i="0" dirty="0">
                    <a:latin typeface="Cambria Math" panose="02040503050406030204" pitchFamily="18" charset="0"/>
                    <a:cs typeface="Arial"/>
                  </a:rPr>
                  <a:t>𝑣</a:t>
                </a:r>
                <a:r>
                  <a:rPr lang="en-US" sz="1200" b="0" i="0" dirty="0">
                    <a:latin typeface="Cambria Math" panose="02040503050406030204" pitchFamily="18" charset="0"/>
                    <a:cs typeface="Arial"/>
                  </a:rPr>
                  <a:t>′</a:t>
                </a:r>
                <a:r>
                  <a:rPr lang="en-US" sz="120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/>
                  </a:rPr>
                  <a:t>∈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𝐿_</a:t>
                </a:r>
                <a:r>
                  <a:rPr lang="en-US" sz="1200" b="0" i="0">
                    <a:latin typeface="Cambria Math" panose="02040503050406030204" pitchFamily="18" charset="0"/>
                    <a:cs typeface="Arial"/>
                  </a:rPr>
                  <a:t>𝑖𝑛 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(𝑢)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:r>
                  <a:rPr lang="en-US" sz="1200" b="0" i="0">
                    <a:latin typeface="Cambria Math" panose="02040503050406030204" pitchFamily="18" charset="0"/>
                    <a:cs typeface="Arial"/>
                  </a:rPr>
                  <a:t>𝑣′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:r>
                  <a:rPr lang="en-US" sz="1200" i="0">
                    <a:latin typeface="Cambria Math" panose="02040503050406030204" pitchFamily="18" charset="0"/>
                    <a:cs typeface="Arial"/>
                  </a:rPr>
                  <a:t>𝑢</a:t>
                </a:r>
                <a:r>
                  <a:rPr lang="en-AU" sz="12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AU" sz="12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676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7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514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show a naïve algorithm to compute a 2-hop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252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transitive</a:t>
            </a:r>
            <a:r>
              <a:rPr lang="zh-CN" altLang="en-US" dirty="0"/>
              <a:t> </a:t>
            </a:r>
            <a:r>
              <a:rPr lang="en-US" altLang="zh-CN" dirty="0"/>
              <a:t>closure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Boolean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reachability</a:t>
            </a:r>
            <a:r>
              <a:rPr lang="zh-CN" altLang="en-US" dirty="0"/>
              <a:t> </a:t>
            </a:r>
            <a:r>
              <a:rPr lang="en-US" altLang="zh-CN" dirty="0"/>
              <a:t>queries.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N.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0608-xiaoschen’s revision:</a:t>
            </a:r>
          </a:p>
          <a:p>
            <a:pPr marL="228600" indent="-228600">
              <a:buAutoNum type="arabicPeriod"/>
            </a:pPr>
            <a:r>
              <a:rPr lang="en-US" dirty="0"/>
              <a:t>|V| -&gt; change to n</a:t>
            </a:r>
          </a:p>
          <a:p>
            <a:pPr marL="228600" indent="-228600">
              <a:buAutoNum type="arabicPeriod"/>
            </a:pPr>
            <a:r>
              <a:rPr lang="en-US" dirty="0"/>
              <a:t>Between I and j -&gt; from I to j.  (as now we consider directed graphs)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to mention:</a:t>
            </a:r>
          </a:p>
          <a:p>
            <a:pPr marL="228600" indent="-228600">
              <a:buAutoNum type="arabicPeriod"/>
            </a:pPr>
            <a:r>
              <a:rPr lang="en-US" dirty="0"/>
              <a:t>FW algorithms is based on the transition property of reachability queries, that is, if </a:t>
            </a:r>
            <a:r>
              <a:rPr lang="en-US" dirty="0" err="1"/>
              <a:t>i</a:t>
            </a:r>
            <a:r>
              <a:rPr lang="en-US" dirty="0"/>
              <a:t> reaches k and k reaches j, then we have I reaches j; In the pseudo-code, we consider k as such center node and compute the node pairs that are reachable through k.</a:t>
            </a:r>
          </a:p>
          <a:p>
            <a:pPr marL="228600" indent="-228600">
              <a:buAutoNum type="arabicPeriod"/>
            </a:pPr>
            <a:r>
              <a:rPr lang="en-US" dirty="0"/>
              <a:t>The transitive closure matrix is not symmetric, since </a:t>
            </a:r>
            <a:r>
              <a:rPr lang="en-US" dirty="0" err="1"/>
              <a:t>i</a:t>
            </a:r>
            <a:r>
              <a:rPr lang="en-US" dirty="0"/>
              <a:t> reaches j cannot guarantee that j reaches I;</a:t>
            </a:r>
          </a:p>
          <a:p>
            <a:endParaRPr lang="en-US" dirty="0"/>
          </a:p>
          <a:p>
            <a:r>
              <a:rPr lang="en-US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weighted</a:t>
            </a:r>
            <a:r>
              <a:rPr lang="zh-CN" altLang="en-US" b="1" dirty="0"/>
              <a:t> </a:t>
            </a:r>
            <a:r>
              <a:rPr lang="en-US" altLang="zh-CN" b="1" dirty="0"/>
              <a:t>directed</a:t>
            </a:r>
            <a:r>
              <a:rPr lang="zh-CN" altLang="en-US" b="1" dirty="0"/>
              <a:t> </a:t>
            </a:r>
            <a:r>
              <a:rPr lang="en-US" altLang="zh-CN" b="1" dirty="0"/>
              <a:t>graph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AU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AU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stores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transitive</a:t>
            </a:r>
            <a:r>
              <a:rPr lang="zh-CN" altLang="en-US" dirty="0"/>
              <a:t> </a:t>
            </a:r>
            <a:r>
              <a:rPr lang="en-US" altLang="zh-CN" dirty="0"/>
              <a:t>closure.</a:t>
            </a:r>
            <a:r>
              <a:rPr lang="zh-CN" altLang="en-US" dirty="0"/>
              <a:t> </a:t>
            </a:r>
            <a:endParaRPr lang="en-AU" altLang="zh-CN" dirty="0"/>
          </a:p>
          <a:p>
            <a:endParaRPr lang="en-AU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finite</a:t>
            </a:r>
            <a:r>
              <a:rPr lang="zh-CN" altLang="en-US" dirty="0"/>
              <a:t> </a:t>
            </a:r>
            <a:r>
              <a:rPr lang="en-US" altLang="zh-CN" dirty="0"/>
              <a:t>number,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reachable.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infinite,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indicating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reachable.</a:t>
            </a:r>
            <a:r>
              <a:rPr lang="zh-CN" altLang="en-US" dirty="0"/>
              <a:t> 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5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>
            <a:lvl1pPr algn="r"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1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AD0DEA1-02FA-ABCC-94D4-AA53DDDC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244B0-0465-F7F9-5A27-FBECA8E7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A407A-2279-CB60-98EF-1AD86EC35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98FE-BFC0-F176-CE8F-EE14C96E8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887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5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DB06D38D-E92A-6E42-B20B-3B0D4277A539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4">
            <a:extLst>
              <a:ext uri="{FF2B5EF4-FFF2-40B4-BE49-F238E27FC236}">
                <a16:creationId xmlns:a16="http://schemas.microsoft.com/office/drawing/2014/main" id="{6F2DC139-468D-644D-8DFE-C182C6131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851" y="30325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6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">
            <a:extLst>
              <a:ext uri="{FF2B5EF4-FFF2-40B4-BE49-F238E27FC236}">
                <a16:creationId xmlns:a16="http://schemas.microsoft.com/office/drawing/2014/main" id="{9967279D-587E-D545-94DE-D46C5A540E73}"/>
              </a:ext>
            </a:extLst>
          </p:cNvPr>
          <p:cNvSpPr txBox="1"/>
          <p:nvPr userDrawn="1"/>
        </p:nvSpPr>
        <p:spPr>
          <a:xfrm>
            <a:off x="208060" y="427081"/>
            <a:ext cx="80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6">
            <a:extLst>
              <a:ext uri="{FF2B5EF4-FFF2-40B4-BE49-F238E27FC236}">
                <a16:creationId xmlns:a16="http://schemas.microsoft.com/office/drawing/2014/main" id="{D8B7C05D-15B4-FB4B-95C7-C38B5CDF7C1C}"/>
              </a:ext>
            </a:extLst>
          </p:cNvPr>
          <p:cNvGrpSpPr/>
          <p:nvPr userDrawn="1"/>
        </p:nvGrpSpPr>
        <p:grpSpPr>
          <a:xfrm>
            <a:off x="111063" y="175990"/>
            <a:ext cx="1004102" cy="927986"/>
            <a:chOff x="3627746" y="1200316"/>
            <a:chExt cx="944625" cy="927986"/>
          </a:xfrm>
        </p:grpSpPr>
        <p:grpSp>
          <p:nvGrpSpPr>
            <p:cNvPr id="33" name="组合 7">
              <a:extLst>
                <a:ext uri="{FF2B5EF4-FFF2-40B4-BE49-F238E27FC236}">
                  <a16:creationId xmlns:a16="http://schemas.microsoft.com/office/drawing/2014/main" id="{BB3A2B2C-BA9D-4149-A9AB-0F5DD2171C38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37" name="直接连接符 11">
                <a:extLst>
                  <a:ext uri="{FF2B5EF4-FFF2-40B4-BE49-F238E27FC236}">
                    <a16:creationId xmlns:a16="http://schemas.microsoft.com/office/drawing/2014/main" id="{668FE07B-8646-204F-85F5-331A37D762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12">
                <a:extLst>
                  <a:ext uri="{FF2B5EF4-FFF2-40B4-BE49-F238E27FC236}">
                    <a16:creationId xmlns:a16="http://schemas.microsoft.com/office/drawing/2014/main" id="{61ABB720-C1A3-CA4B-B260-5534B32442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8">
              <a:extLst>
                <a:ext uri="{FF2B5EF4-FFF2-40B4-BE49-F238E27FC236}">
                  <a16:creationId xmlns:a16="http://schemas.microsoft.com/office/drawing/2014/main" id="{A1B2D424-5C00-6D45-979D-4E63EE2A1183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35" name="直接连接符 9">
                <a:extLst>
                  <a:ext uri="{FF2B5EF4-FFF2-40B4-BE49-F238E27FC236}">
                    <a16:creationId xmlns:a16="http://schemas.microsoft.com/office/drawing/2014/main" id="{E8BD54E3-E72B-8B48-8589-CCFE18E8B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10">
                <a:extLst>
                  <a:ext uri="{FF2B5EF4-FFF2-40B4-BE49-F238E27FC236}">
                    <a16:creationId xmlns:a16="http://schemas.microsoft.com/office/drawing/2014/main" id="{1A1D1A6B-834C-9F4D-9420-F1BF3E1C9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14">
            <a:extLst>
              <a:ext uri="{FF2B5EF4-FFF2-40B4-BE49-F238E27FC236}">
                <a16:creationId xmlns:a16="http://schemas.microsoft.com/office/drawing/2014/main" id="{DE3B50EB-B861-D944-9F43-2E8B2B348AF8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1091460" cy="0"/>
          </a:xfrm>
          <a:prstGeom prst="line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09B7D29C-4C0B-8647-B53F-51DC059D5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432514"/>
            <a:ext cx="10907712" cy="481387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of this slide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656FF8D-761C-3840-AB33-743A863B6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474" y="5872975"/>
            <a:ext cx="9718731" cy="338554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600" i="1"/>
            </a:lvl1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2303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B6AB72-1362-4158-B579-EADB03DE9755}"/>
              </a:ext>
            </a:extLst>
          </p:cNvPr>
          <p:cNvSpPr/>
          <p:nvPr userDrawn="1"/>
        </p:nvSpPr>
        <p:spPr>
          <a:xfrm>
            <a:off x="0" y="1"/>
            <a:ext cx="12192000" cy="136524"/>
          </a:xfrm>
          <a:prstGeom prst="rect">
            <a:avLst/>
          </a:prstGeom>
          <a:solidFill>
            <a:srgbClr val="343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4A8BD6D-3A42-4642-BECD-39000DE8E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9829" y="543013"/>
            <a:ext cx="9512342" cy="588419"/>
          </a:xfrm>
        </p:spPr>
        <p:txBody>
          <a:bodyPr anchor="b"/>
          <a:lstStyle>
            <a:lvl1pPr marL="0" indent="0">
              <a:buNone/>
              <a:defRPr b="1">
                <a:solidFill>
                  <a:schemeClr val="tx1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A82708A-4E84-41F3-BD1C-0662C05F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accent2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fld id="{F91FD717-4B6E-4EA7-A96E-C6EDC6200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9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>
            <a:lvl1pPr algn="r"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359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0" y="0"/>
            <a:ext cx="12193819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665A119-7841-440B-9632-B345D5242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587" y="-436789"/>
            <a:ext cx="6560127" cy="7731578"/>
          </a:xfrm>
          <a:prstGeom prst="rect">
            <a:avLst/>
          </a:prstGeom>
        </p:spPr>
      </p:pic>
      <p:pic>
        <p:nvPicPr>
          <p:cNvPr id="5" name="Picture 4" descr="UNSW Sydney Logo">
            <a:extLst>
              <a:ext uri="{FF2B5EF4-FFF2-40B4-BE49-F238E27FC236}">
                <a16:creationId xmlns:a16="http://schemas.microsoft.com/office/drawing/2014/main" id="{846E7131-CAF1-BC4F-A807-B1CBBFB4E8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3895" y="5356158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7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sz="1800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69" y="1607340"/>
            <a:ext cx="8986059" cy="1821660"/>
          </a:xfrm>
        </p:spPr>
        <p:txBody>
          <a:bodyPr>
            <a:normAutofit/>
          </a:bodyPr>
          <a:lstStyle>
            <a:lvl1pPr algn="ctr">
              <a:defRPr sz="40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5" y="3429000"/>
            <a:ext cx="5584827" cy="914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81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1" y="53752"/>
            <a:ext cx="10698559" cy="1143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10D19B45-DCAB-4E10-ADBA-3D1A523A2AF8}"/>
              </a:ext>
            </a:extLst>
          </p:cNvPr>
          <p:cNvSpPr txBox="1"/>
          <p:nvPr userDrawn="1"/>
        </p:nvSpPr>
        <p:spPr>
          <a:xfrm>
            <a:off x="208061" y="427083"/>
            <a:ext cx="7588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1650" b="0" i="0" kern="100" smtClean="0">
                <a:solidFill>
                  <a:srgbClr val="002B9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650" b="0" i="0" kern="100" dirty="0">
              <a:solidFill>
                <a:srgbClr val="002B9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6">
            <a:extLst>
              <a:ext uri="{FF2B5EF4-FFF2-40B4-BE49-F238E27FC236}">
                <a16:creationId xmlns:a16="http://schemas.microsoft.com/office/drawing/2014/main" id="{EFBD9811-FF8A-45F9-BF5F-5314BFD7B24D}"/>
              </a:ext>
            </a:extLst>
          </p:cNvPr>
          <p:cNvGrpSpPr/>
          <p:nvPr userDrawn="1"/>
        </p:nvGrpSpPr>
        <p:grpSpPr>
          <a:xfrm>
            <a:off x="111065" y="175990"/>
            <a:ext cx="944625" cy="927986"/>
            <a:chOff x="3627746" y="1200316"/>
            <a:chExt cx="944625" cy="927986"/>
          </a:xfrm>
        </p:grpSpPr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4313D3C5-0A0B-4524-BA54-868537483AD9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5" name="直接连接符 11">
                <a:extLst>
                  <a:ext uri="{FF2B5EF4-FFF2-40B4-BE49-F238E27FC236}">
                    <a16:creationId xmlns:a16="http://schemas.microsoft.com/office/drawing/2014/main" id="{96D7DB2F-11AD-4559-AA7F-CFBE646B3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2">
                <a:extLst>
                  <a:ext uri="{FF2B5EF4-FFF2-40B4-BE49-F238E27FC236}">
                    <a16:creationId xmlns:a16="http://schemas.microsoft.com/office/drawing/2014/main" id="{57638E39-DA00-426A-A96D-2C22673F9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8">
              <a:extLst>
                <a:ext uri="{FF2B5EF4-FFF2-40B4-BE49-F238E27FC236}">
                  <a16:creationId xmlns:a16="http://schemas.microsoft.com/office/drawing/2014/main" id="{6B6A0A0B-5D03-4550-BBF0-D0BB2EA21C4E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C04EF238-17BC-4D08-A496-38BF3A990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534B1F2E-30CD-4858-A8CD-9B40B0A73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C21516C7-8B33-4E05-8564-7E77902D6F1C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7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  <p:sldLayoutId id="2147483688" r:id="rId7"/>
    <p:sldLayoutId id="2147483692" r:id="rId8"/>
    <p:sldLayoutId id="2147483693" r:id="rId9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22T2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A50593-43F0-96AF-FD9D-380B27A7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 dirty="0"/>
              <a:t>22T2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0AF1D01-58C9-2952-D90B-46497F88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19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700" r:id="rId5"/>
    <p:sldLayoutId id="214748370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0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0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66926.6695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62F43-9BC3-88C7-024B-A8308EF7CB36}"/>
              </a:ext>
            </a:extLst>
          </p:cNvPr>
          <p:cNvSpPr txBox="1"/>
          <p:nvPr/>
        </p:nvSpPr>
        <p:spPr>
          <a:xfrm>
            <a:off x="310055" y="2105561"/>
            <a:ext cx="10364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  <a:cs typeface="Arial" panose="020B0604020202020204" pitchFamily="34" charset="0"/>
              </a:rPr>
              <a:t>Path &amp; Reachability</a:t>
            </a:r>
            <a:endParaRPr lang="en-US" sz="6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AC27-9413-0C51-B721-B70699922FA6}"/>
              </a:ext>
            </a:extLst>
          </p:cNvPr>
          <p:cNvSpPr txBox="1"/>
          <p:nvPr/>
        </p:nvSpPr>
        <p:spPr>
          <a:xfrm>
            <a:off x="408909" y="3541012"/>
            <a:ext cx="253065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COMP9312_22T2</a:t>
            </a:r>
          </a:p>
        </p:txBody>
      </p:sp>
    </p:spTree>
    <p:extLst>
      <p:ext uri="{BB962C8B-B14F-4D97-AF65-F5344CB8AC3E}">
        <p14:creationId xmlns:p14="http://schemas.microsoft.com/office/powerpoint/2010/main" val="106186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4AEFCF-E848-A884-4F90-96BB3800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 (TC)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83478" y="1477811"/>
                <a:ext cx="9244329" cy="1620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transitive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closure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Boolean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matrix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storing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answers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possible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reachability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queries.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size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matrix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denotes the number of vertices in the graph.</a:t>
                </a:r>
                <a:r>
                  <a:rPr lang="zh-CN" altLang="en-US" sz="2400" dirty="0"/>
                  <a:t> </a:t>
                </a:r>
                <a:endParaRPr lang="en-AU" altLang="zh-CN" sz="2400" dirty="0"/>
              </a:p>
              <a:p>
                <a:pPr marL="12065">
                  <a:spcBef>
                    <a:spcPts val="425"/>
                  </a:spcBef>
                  <a:tabLst>
                    <a:tab pos="355600" algn="l"/>
                    <a:tab pos="356235" algn="l"/>
                  </a:tabLst>
                </a:pPr>
                <a:endParaRPr lang="en-AU" sz="2400" dirty="0">
                  <a:latin typeface="Carlito" panose="020F0502020204030204"/>
                  <a:cs typeface="Carlito" panose="020F0502020204030204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78" y="1477811"/>
                <a:ext cx="9244329" cy="1620957"/>
              </a:xfrm>
              <a:prstGeom prst="rect">
                <a:avLst/>
              </a:prstGeom>
              <a:blipFill>
                <a:blip r:embed="rId3"/>
                <a:stretch>
                  <a:fillRect l="-105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2F88A3F-5C9C-4849-9778-8E921C48D5DB}"/>
              </a:ext>
            </a:extLst>
          </p:cNvPr>
          <p:cNvGrpSpPr/>
          <p:nvPr/>
        </p:nvGrpSpPr>
        <p:grpSpPr>
          <a:xfrm>
            <a:off x="1277354" y="3429000"/>
            <a:ext cx="2609584" cy="1774586"/>
            <a:chOff x="1991993" y="2314232"/>
            <a:chExt cx="2609584" cy="17745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53CB86-1DDE-3C40-8B86-1205123955E6}"/>
                </a:ext>
              </a:extLst>
            </p:cNvPr>
            <p:cNvSpPr/>
            <p:nvPr/>
          </p:nvSpPr>
          <p:spPr>
            <a:xfrm>
              <a:off x="3062985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59C3D4-17A5-B046-8805-C2A77D668950}"/>
                </a:ext>
              </a:extLst>
            </p:cNvPr>
            <p:cNvSpPr/>
            <p:nvPr/>
          </p:nvSpPr>
          <p:spPr>
            <a:xfrm>
              <a:off x="3993134" y="291313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9215CDF-27CC-4242-9627-2DE38270F743}"/>
                </a:ext>
              </a:extLst>
            </p:cNvPr>
            <p:cNvSpPr/>
            <p:nvPr/>
          </p:nvSpPr>
          <p:spPr>
            <a:xfrm>
              <a:off x="4220577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C8812C-960D-0344-A601-1525732FC0B9}"/>
                </a:ext>
              </a:extLst>
            </p:cNvPr>
            <p:cNvSpPr/>
            <p:nvPr/>
          </p:nvSpPr>
          <p:spPr>
            <a:xfrm>
              <a:off x="1991993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588B8B-D801-1442-B7BB-55BE4B97FB33}"/>
                </a:ext>
              </a:extLst>
            </p:cNvPr>
            <p:cNvSpPr/>
            <p:nvPr/>
          </p:nvSpPr>
          <p:spPr>
            <a:xfrm>
              <a:off x="2209800" y="277843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FA4B2-C1ED-B549-8278-8411BFD8D635}"/>
                </a:ext>
              </a:extLst>
            </p:cNvPr>
            <p:cNvSpPr/>
            <p:nvPr/>
          </p:nvSpPr>
          <p:spPr>
            <a:xfrm>
              <a:off x="3133824" y="2314232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5AD583C-4AAE-0E4B-B55F-EB6430191674}"/>
                </a:ext>
              </a:extLst>
            </p:cNvPr>
            <p:cNvCxnSpPr>
              <a:stCxn id="27" idx="2"/>
              <a:endCxn id="49" idx="6"/>
            </p:cNvCxnSpPr>
            <p:nvPr/>
          </p:nvCxnSpPr>
          <p:spPr>
            <a:xfrm flipH="1">
              <a:off x="2372993" y="3898318"/>
              <a:ext cx="6899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8ED3304-E173-1D48-BC56-28F86C2CF4A5}"/>
                </a:ext>
              </a:extLst>
            </p:cNvPr>
            <p:cNvCxnSpPr>
              <a:stCxn id="27" idx="1"/>
              <a:endCxn id="50" idx="5"/>
            </p:cNvCxnSpPr>
            <p:nvPr/>
          </p:nvCxnSpPr>
          <p:spPr>
            <a:xfrm flipH="1" flipV="1">
              <a:off x="2535004" y="3103637"/>
              <a:ext cx="583777" cy="6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E50B19-7ECB-7143-B85B-259831E4CAC7}"/>
                </a:ext>
              </a:extLst>
            </p:cNvPr>
            <p:cNvCxnSpPr>
              <a:stCxn id="27" idx="7"/>
              <a:endCxn id="47" idx="3"/>
            </p:cNvCxnSpPr>
            <p:nvPr/>
          </p:nvCxnSpPr>
          <p:spPr>
            <a:xfrm flipV="1">
              <a:off x="3388189" y="3238341"/>
              <a:ext cx="660741" cy="5252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5F478B6-A76F-C64F-87D7-C7FA498A7EAA}"/>
                </a:ext>
              </a:extLst>
            </p:cNvPr>
            <p:cNvCxnSpPr>
              <a:stCxn id="47" idx="1"/>
              <a:endCxn id="50" idx="6"/>
            </p:cNvCxnSpPr>
            <p:nvPr/>
          </p:nvCxnSpPr>
          <p:spPr>
            <a:xfrm flipH="1">
              <a:off x="2590800" y="2968933"/>
              <a:ext cx="14581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92EF085-D728-CB4C-8DAD-A5464F64C0AA}"/>
                </a:ext>
              </a:extLst>
            </p:cNvPr>
            <p:cNvCxnSpPr>
              <a:stCxn id="47" idx="1"/>
              <a:endCxn id="51" idx="5"/>
            </p:cNvCxnSpPr>
            <p:nvPr/>
          </p:nvCxnSpPr>
          <p:spPr>
            <a:xfrm flipH="1" flipV="1">
              <a:off x="3459028" y="2639436"/>
              <a:ext cx="589902" cy="3294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AE67CD-CA46-3548-8D38-FA56969B56B9}"/>
                </a:ext>
              </a:extLst>
            </p:cNvPr>
            <p:cNvCxnSpPr>
              <a:stCxn id="48" idx="0"/>
              <a:endCxn id="47" idx="5"/>
            </p:cNvCxnSpPr>
            <p:nvPr/>
          </p:nvCxnSpPr>
          <p:spPr>
            <a:xfrm flipH="1" flipV="1">
              <a:off x="4318338" y="3238341"/>
              <a:ext cx="92739" cy="4694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6D45FD2-0724-BD4F-9B75-AF38A69978E2}"/>
                </a:ext>
              </a:extLst>
            </p:cNvPr>
            <p:cNvCxnSpPr>
              <a:stCxn id="49" idx="0"/>
              <a:endCxn id="50" idx="4"/>
            </p:cNvCxnSpPr>
            <p:nvPr/>
          </p:nvCxnSpPr>
          <p:spPr>
            <a:xfrm flipV="1">
              <a:off x="2182493" y="3159433"/>
              <a:ext cx="217807" cy="5483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0149B2D-B008-DC43-967C-B86457D0E538}"/>
                </a:ext>
              </a:extLst>
            </p:cNvPr>
            <p:cNvCxnSpPr>
              <a:stCxn id="49" idx="7"/>
              <a:endCxn id="47" idx="2"/>
            </p:cNvCxnSpPr>
            <p:nvPr/>
          </p:nvCxnSpPr>
          <p:spPr>
            <a:xfrm flipV="1">
              <a:off x="2317197" y="3103637"/>
              <a:ext cx="1675937" cy="6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D708439-5DBB-0347-82DA-8F8264A26F0D}"/>
                </a:ext>
              </a:extLst>
            </p:cNvPr>
            <p:cNvCxnSpPr>
              <a:stCxn id="50" idx="7"/>
              <a:endCxn id="51" idx="2"/>
            </p:cNvCxnSpPr>
            <p:nvPr/>
          </p:nvCxnSpPr>
          <p:spPr>
            <a:xfrm flipV="1">
              <a:off x="2535004" y="2504732"/>
              <a:ext cx="598820" cy="3294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CAE047-30B7-ED45-8CAE-BF0C5A4477CB}"/>
              </a:ext>
            </a:extLst>
          </p:cNvPr>
          <p:cNvSpPr txBox="1"/>
          <p:nvPr/>
        </p:nvSpPr>
        <p:spPr>
          <a:xfrm>
            <a:off x="1294496" y="5388468"/>
            <a:ext cx="2285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original graph G</a:t>
            </a:r>
          </a:p>
        </p:txBody>
      </p:sp>
      <p:graphicFrame>
        <p:nvGraphicFramePr>
          <p:cNvPr id="61" name="object 21">
            <a:extLst>
              <a:ext uri="{FF2B5EF4-FFF2-40B4-BE49-F238E27FC236}">
                <a16:creationId xmlns:a16="http://schemas.microsoft.com/office/drawing/2014/main" id="{ADE8CEDB-E1DC-9141-ABC5-F557982B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4726"/>
              </p:ext>
            </p:extLst>
          </p:nvPr>
        </p:nvGraphicFramePr>
        <p:xfrm>
          <a:off x="6021197" y="3110967"/>
          <a:ext cx="3884926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06375" algn="l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lang="en-US" sz="1800" dirty="0">
                          <a:latin typeface="Carlito" panose="020F0502020204030204"/>
                          <a:cs typeface="Carlito" panose="020F0502020204030204"/>
                        </a:rPr>
                        <a:t>  </a:t>
                      </a: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2095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l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2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lang="en-US" sz="1800" dirty="0">
                          <a:latin typeface="Carlito" panose="020F0502020204030204"/>
                          <a:cs typeface="Carlito" panose="020F0502020204030204"/>
                        </a:rPr>
                        <a:t>  </a:t>
                      </a: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238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12725" algn="l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en-US" sz="1800" dirty="0">
                          <a:latin typeface="Carlito" panose="020F0502020204030204"/>
                          <a:cs typeface="Carlito" panose="020F0502020204030204"/>
                        </a:rPr>
                        <a:t>  </a:t>
                      </a: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4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12725" algn="l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lang="en-US" sz="1800" dirty="0">
                          <a:latin typeface="Carlito" panose="020F0502020204030204"/>
                          <a:cs typeface="Carlito" panose="020F0502020204030204"/>
                        </a:rPr>
                        <a:t>  </a:t>
                      </a: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196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3703E2C9-E87D-974F-92FC-1320D67D8008}"/>
              </a:ext>
            </a:extLst>
          </p:cNvPr>
          <p:cNvSpPr txBox="1"/>
          <p:nvPr/>
        </p:nvSpPr>
        <p:spPr>
          <a:xfrm>
            <a:off x="6509544" y="5812195"/>
            <a:ext cx="2908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transitive closure of 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539B9-8907-78F5-E3B6-77DDD4291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2E9CE-B856-C7E5-57B9-86DB3F7AD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</a:t>
            </a:fld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pc="-40" dirty="0"/>
              <a:t>Transitive </a:t>
            </a:r>
            <a:r>
              <a:rPr lang="en-AU" altLang="zh-CN" spc="-10" dirty="0"/>
              <a:t>Closure </a:t>
            </a:r>
            <a:r>
              <a:rPr lang="en-AU" altLang="zh-CN" spc="-30" dirty="0"/>
              <a:t>(TC)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The </a:t>
            </a:r>
            <a:r>
              <a:rPr lang="en-CA" i="1" dirty="0"/>
              <a:t>transitive closure</a:t>
            </a:r>
            <a:r>
              <a:rPr lang="en-CA" dirty="0"/>
              <a:t> is a Boolean matrix: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8075" y="2168541"/>
            <a:ext cx="7529625" cy="369331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CA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][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// Initialize the matrix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:  O(n^2)</a:t>
            </a:r>
          </a:p>
          <a:p>
            <a:r>
              <a:rPr lang="en-CA" altLang="zh-CN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tc</a:t>
            </a:r>
            <a:r>
              <a:rPr lang="en-CA" altLang="zh-CN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CA" altLang="zh-CN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zh-CN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][j] = 1 if there is an edge from </a:t>
            </a:r>
            <a:r>
              <a:rPr lang="en-CA" altLang="zh-CN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zh-CN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to j, or </a:t>
            </a:r>
            <a:r>
              <a:rPr lang="en-CA" altLang="zh-CN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zh-CN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== j;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// Run Floyd-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Warshall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k = 0; k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++k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][j] = 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][j] || (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][k] &amp;&amp; </a:t>
            </a:r>
            <a:r>
              <a:rPr lang="en-CA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[k][j]);</a:t>
            </a:r>
            <a:endParaRPr lang="en-CA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35B80-44CB-670B-3828-1C35EB8E7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FD85A-7B0C-2599-4569-A7665BF84C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CD903-80D6-F7D9-D565-F84E8181EC77}"/>
              </a:ext>
            </a:extLst>
          </p:cNvPr>
          <p:cNvSpPr txBox="1"/>
          <p:nvPr/>
        </p:nvSpPr>
        <p:spPr>
          <a:xfrm>
            <a:off x="4409440" y="5879296"/>
            <a:ext cx="700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accent3"/>
                </a:solidFill>
                <a:cs typeface="Consolas" pitchFamily="49" charset="0"/>
              </a:rPr>
              <a:t>The Floyd-</a:t>
            </a:r>
            <a:r>
              <a:rPr lang="en-CA" sz="1600" dirty="0" err="1">
                <a:solidFill>
                  <a:schemeClr val="accent3"/>
                </a:solidFill>
                <a:cs typeface="Consolas" pitchFamily="49" charset="0"/>
              </a:rPr>
              <a:t>Warshall</a:t>
            </a:r>
            <a:r>
              <a:rPr lang="en-CA" sz="1600" dirty="0">
                <a:solidFill>
                  <a:schemeClr val="accent3"/>
                </a:solidFill>
                <a:cs typeface="Consolas" pitchFamily="49" charset="0"/>
              </a:rPr>
              <a:t> algorithm will be covered in Topic 2.2 (Shortest Path)</a:t>
            </a:r>
          </a:p>
        </p:txBody>
      </p:sp>
    </p:spTree>
    <p:extLst>
      <p:ext uri="{BB962C8B-B14F-4D97-AF65-F5344CB8AC3E}">
        <p14:creationId xmlns:p14="http://schemas.microsoft.com/office/powerpoint/2010/main" val="256909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pc="-40" dirty="0"/>
              <a:t>Transitive </a:t>
            </a:r>
            <a:r>
              <a:rPr lang="en-AU" altLang="zh-CN" spc="-10" dirty="0"/>
              <a:t>Closure </a:t>
            </a:r>
            <a:r>
              <a:rPr lang="en-AU" altLang="zh-CN" spc="-30" dirty="0"/>
              <a:t>(TC)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418075" y="2168541"/>
            <a:ext cx="7529625" cy="2585323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// Run Floyd-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Warshall</a:t>
            </a:r>
            <a:endParaRPr lang="en-CA" dirty="0">
              <a:latin typeface="Consolas" pitchFamily="49" charset="0"/>
              <a:cs typeface="Consolas" pitchFamily="49" charset="0"/>
            </a:endParaRPr>
          </a:p>
          <a:p>
            <a:r>
              <a:rPr lang="en-CA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for ( </a:t>
            </a:r>
            <a:r>
              <a:rPr lang="en-CA" dirty="0" err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 k = 0; k &lt; </a:t>
            </a:r>
            <a:r>
              <a:rPr lang="en-CA" dirty="0" err="1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solidFill>
                  <a:schemeClr val="accent3"/>
                </a:solidFill>
                <a:latin typeface="Consolas" pitchFamily="49" charset="0"/>
                <a:cs typeface="Consolas" pitchFamily="49" charset="0"/>
              </a:rPr>
              <a:t>; ++k ) 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    for (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CA" dirty="0" err="1">
                <a:latin typeface="Consolas" pitchFamily="49" charset="0"/>
                <a:cs typeface="Consolas" pitchFamily="49" charset="0"/>
              </a:rPr>
              <a:t>num_vertices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r>
              <a:rPr lang="en-CA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][j] = 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][j] || (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][k] &amp;&amp; </a:t>
            </a:r>
            <a:r>
              <a:rPr lang="en-CA" b="1" dirty="0" err="1">
                <a:latin typeface="Consolas" pitchFamily="49" charset="0"/>
                <a:cs typeface="Consolas" pitchFamily="49" charset="0"/>
              </a:rPr>
              <a:t>tc</a:t>
            </a:r>
            <a:r>
              <a:rPr lang="en-CA" b="1" dirty="0">
                <a:latin typeface="Consolas" pitchFamily="49" charset="0"/>
                <a:cs typeface="Consolas" pitchFamily="49" charset="0"/>
              </a:rPr>
              <a:t>[k][j]);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	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35B80-44CB-670B-3828-1C35EB8E7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22T2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FD85A-7B0C-2599-4569-A7665BF84C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CD903-80D6-F7D9-D565-F84E8181EC77}"/>
              </a:ext>
            </a:extLst>
          </p:cNvPr>
          <p:cNvSpPr txBox="1"/>
          <p:nvPr/>
        </p:nvSpPr>
        <p:spPr>
          <a:xfrm>
            <a:off x="7310616" y="1416193"/>
            <a:ext cx="4043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/>
                </a:solidFill>
                <a:cs typeface="Consolas" pitchFamily="49" charset="0"/>
              </a:rPr>
              <a:t>After the iteration k, we find the reachability pairs (</a:t>
            </a:r>
            <a:r>
              <a:rPr lang="en-CA" dirty="0" err="1">
                <a:solidFill>
                  <a:schemeClr val="accent3"/>
                </a:solidFill>
                <a:cs typeface="Consolas" pitchFamily="49" charset="0"/>
              </a:rPr>
              <a:t>i,j</a:t>
            </a:r>
            <a:r>
              <a:rPr lang="en-CA" dirty="0">
                <a:solidFill>
                  <a:schemeClr val="accent3"/>
                </a:solidFill>
                <a:cs typeface="Consolas" pitchFamily="49" charset="0"/>
              </a:rPr>
              <a:t>) where the reachability path is formed by {v_0,v_1,…,</a:t>
            </a:r>
            <a:r>
              <a:rPr lang="en-CA" dirty="0" err="1">
                <a:solidFill>
                  <a:schemeClr val="accent3"/>
                </a:solidFill>
                <a:cs typeface="Consolas" pitchFamily="49" charset="0"/>
              </a:rPr>
              <a:t>v_k</a:t>
            </a:r>
            <a:r>
              <a:rPr lang="en-CA" dirty="0">
                <a:solidFill>
                  <a:schemeClr val="accent3"/>
                </a:solidFill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51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98032-E883-CA88-5E43-B47C3ED1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 (TC)</a:t>
            </a:r>
          </a:p>
        </p:txBody>
      </p:sp>
      <p:graphicFrame>
        <p:nvGraphicFramePr>
          <p:cNvPr id="23" name="object 21"/>
          <p:cNvGraphicFramePr>
            <a:graphicFrameLocks noGrp="1"/>
          </p:cNvGraphicFramePr>
          <p:nvPr/>
        </p:nvGraphicFramePr>
        <p:xfrm>
          <a:off x="6898820" y="1442725"/>
          <a:ext cx="3884926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2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R="21272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72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37337" y="1558648"/>
            <a:ext cx="2458240" cy="2091328"/>
            <a:chOff x="3573699" y="2533198"/>
            <a:chExt cx="2458240" cy="2091328"/>
          </a:xfrm>
        </p:grpSpPr>
        <p:sp>
          <p:nvSpPr>
            <p:cNvPr id="28" name="Oval 2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2"/>
              <a:endCxn id="3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1"/>
              <a:endCxn id="3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7"/>
              <a:endCxn id="2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9" idx="1"/>
              <a:endCxn id="3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9" idx="1"/>
              <a:endCxn id="3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0" idx="0"/>
              <a:endCxn id="2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1" idx="0"/>
              <a:endCxn id="3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1" idx="7"/>
              <a:endCxn id="2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2" idx="7"/>
              <a:endCxn id="3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0"/>
              <a:endCxn id="33" idx="4"/>
            </p:cNvCxnSpPr>
            <p:nvPr/>
          </p:nvCxnSpPr>
          <p:spPr>
            <a:xfrm flipH="1" flipV="1">
              <a:off x="4801874" y="2914198"/>
              <a:ext cx="72943" cy="1329328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1"/>
              <a:endCxn id="32" idx="5"/>
            </p:cNvCxnSpPr>
            <p:nvPr/>
          </p:nvCxnSpPr>
          <p:spPr>
            <a:xfrm flipH="1" flipV="1">
              <a:off x="3898903" y="3493081"/>
              <a:ext cx="1807832" cy="80206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0" idx="1"/>
              <a:endCxn id="33" idx="5"/>
            </p:cNvCxnSpPr>
            <p:nvPr/>
          </p:nvCxnSpPr>
          <p:spPr>
            <a:xfrm flipH="1" flipV="1">
              <a:off x="4936578" y="2858402"/>
              <a:ext cx="770157" cy="143674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1" idx="7"/>
              <a:endCxn id="33" idx="3"/>
            </p:cNvCxnSpPr>
            <p:nvPr/>
          </p:nvCxnSpPr>
          <p:spPr>
            <a:xfrm flipV="1">
              <a:off x="3899224" y="2858402"/>
              <a:ext cx="767946" cy="143674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1676400" y="2106462"/>
            <a:ext cx="1844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425"/>
              </a:spcBef>
              <a:tabLst>
                <a:tab pos="355600" algn="l"/>
                <a:tab pos="356235" algn="l"/>
              </a:tabLst>
            </a:pPr>
            <a:r>
              <a:rPr lang="en-US" sz="2000" spc="-5" dirty="0">
                <a:latin typeface="Carlito" panose="020F0502020204030204"/>
                <a:cs typeface="Carlito" panose="020F0502020204030204"/>
              </a:rPr>
              <a:t>TC(G): each edge indicates the reachability information.</a:t>
            </a:r>
            <a:endParaRPr lang="en-AU" sz="2000"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5F156-14B8-4B91-EA21-7AB8E355D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BD06A-C050-3E4F-9ABC-731CD67FFB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941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2"/>
              <p:cNvSpPr txBox="1"/>
              <p:nvPr/>
            </p:nvSpPr>
            <p:spPr>
              <a:xfrm>
                <a:off x="1496312" y="4215103"/>
                <a:ext cx="5233491" cy="1492250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324485" marR="30480" indent="-287020">
                  <a:lnSpc>
                    <a:spcPct val="100000"/>
                  </a:lnSpc>
                  <a:spcBef>
                    <a:spcPts val="85"/>
                  </a:spcBef>
                  <a:buFont typeface="Arial"/>
                  <a:buChar char="•"/>
                  <a:tabLst>
                    <a:tab pos="324485" algn="l"/>
                    <a:tab pos="325120" algn="l"/>
                  </a:tabLst>
                </a:pP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It </a:t>
                </a:r>
                <a:r>
                  <a:rPr lang="en-AU" sz="24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can </a:t>
                </a:r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be done</a:t>
                </a:r>
                <a:r>
                  <a:rPr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sz="24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by </a:t>
                </a:r>
                <a:r>
                  <a:rPr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dynamic  </a:t>
                </a:r>
                <a:r>
                  <a:rPr sz="24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programming </a:t>
                </a:r>
                <a:r>
                  <a:rPr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algorithm</a:t>
                </a:r>
                <a:r>
                  <a:rPr sz="2400" spc="-110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sz="2400" i="1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Floyd–  </a:t>
                </a:r>
                <a:r>
                  <a:rPr lang="en-AU" sz="2400" i="1" spc="-15" dirty="0" err="1">
                    <a:latin typeface="Arial" panose="02080604020202020204" pitchFamily="34" charset="0"/>
                    <a:cs typeface="Arial" panose="02080604020202020204" pitchFamily="34" charset="0"/>
                  </a:rPr>
                  <a:t>Warshall</a:t>
                </a:r>
                <a:r>
                  <a:rPr lang="en-AU" sz="2400" i="1" spc="-15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in</a:t>
                </a:r>
                <a:r>
                  <a:rPr lang="en-AU" sz="2400" spc="10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pc="-15" dirty="0"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O</m:t>
                    </m:r>
                    <m:r>
                      <a:rPr lang="el-GR" sz="2400" i="1" spc="-15" dirty="0" smtClean="0"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</m:t>
                    </m:r>
                    <m:r>
                      <a:rPr lang="el-GR" sz="2400" i="1" spc="-15" dirty="0" smtClean="0"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𝑛</m:t>
                    </m:r>
                    <m:r>
                      <a:rPr lang="el-GR" sz="2625" i="1" spc="-22" baseline="29000" dirty="0" smtClean="0"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3</m:t>
                    </m:r>
                    <m:r>
                      <a:rPr lang="el-GR" sz="2400" i="1" spc="-15" dirty="0" smtClean="0"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</m:oMath>
                </a14:m>
                <a:endParaRPr lang="el-GR" sz="2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324485" indent="-287020">
                  <a:spcBef>
                    <a:spcPts val="5"/>
                  </a:spcBef>
                  <a:buFont typeface="Arial"/>
                  <a:buChar char="•"/>
                  <a:tabLst>
                    <a:tab pos="324485" algn="l"/>
                    <a:tab pos="325120" algn="l"/>
                  </a:tabLst>
                </a:pP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It </a:t>
                </a:r>
                <a:r>
                  <a:rPr lang="en-AU" sz="2400" spc="-20" dirty="0">
                    <a:latin typeface="Arial" panose="02080604020202020204" pitchFamily="34" charset="0"/>
                    <a:cs typeface="Arial" panose="02080604020202020204" pitchFamily="34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AU" sz="2400" i="1" spc="5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rlito" panose="020F0502020204030204"/>
                      </a:rPr>
                      <m:t>𝑂</m:t>
                    </m:r>
                    <m:r>
                      <a:rPr lang="en-AU" sz="2400" i="1" spc="5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rlito" panose="020F0502020204030204"/>
                      </a:rPr>
                      <m:t>(</m:t>
                    </m:r>
                    <m:r>
                      <a:rPr lang="en-AU" sz="2400" i="1" spc="5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ymbola"/>
                      </a:rPr>
                      <m:t>𝑛</m:t>
                    </m:r>
                    <m:r>
                      <a:rPr lang="en-AU" sz="2625" i="1" spc="82" baseline="29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ymbola"/>
                      </a:rPr>
                      <m:t>2</m:t>
                    </m:r>
                    <m:r>
                      <a:rPr lang="en-AU" sz="2400" i="1" spc="5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rlito" panose="020F0502020204030204"/>
                      </a:rPr>
                      <m:t>)</m:t>
                    </m:r>
                  </m:oMath>
                </a14:m>
                <a:r>
                  <a:rPr lang="en-AU" sz="2400" spc="-45" dirty="0">
                    <a:solidFill>
                      <a:schemeClr val="tx1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space</a:t>
                </a:r>
                <a:endParaRPr lang="en-AU" sz="2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mc:Choice>
        <mc:Fallback xmlns="">
          <p:sp>
            <p:nvSpPr>
              <p:cNvPr id="26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312" y="4215103"/>
                <a:ext cx="5233491" cy="1492250"/>
              </a:xfrm>
              <a:prstGeom prst="rect">
                <a:avLst/>
              </a:prstGeom>
              <a:blipFill>
                <a:blip r:embed="rId3"/>
                <a:stretch>
                  <a:fillRect l="-2561" t="-4898" b="-1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23"/>
          <p:cNvSpPr txBox="1"/>
          <p:nvPr/>
        </p:nvSpPr>
        <p:spPr>
          <a:xfrm>
            <a:off x="3005389" y="5796620"/>
            <a:ext cx="1160780" cy="309059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spcBef>
                <a:spcPts val="250"/>
              </a:spcBef>
            </a:pPr>
            <a:r>
              <a:rPr spc="-20" dirty="0">
                <a:latin typeface="Carlito" panose="020F0502020204030204"/>
                <a:cs typeface="Carlito" panose="020F0502020204030204"/>
              </a:rPr>
              <a:t>TOO</a:t>
            </a:r>
            <a:r>
              <a:rPr spc="-30" dirty="0">
                <a:latin typeface="Carlito" panose="020F0502020204030204"/>
                <a:cs typeface="Carlito" panose="020F0502020204030204"/>
              </a:rPr>
              <a:t> </a:t>
            </a:r>
            <a:r>
              <a:rPr spc="-5" dirty="0">
                <a:latin typeface="Carlito" panose="020F0502020204030204"/>
                <a:cs typeface="Carlito" panose="020F0502020204030204"/>
              </a:rPr>
              <a:t>BAD</a:t>
            </a:r>
            <a:endParaRPr dirty="0">
              <a:latin typeface="Carlito" panose="020F0502020204030204"/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24"/>
              <p:cNvSpPr txBox="1"/>
              <p:nvPr/>
            </p:nvSpPr>
            <p:spPr>
              <a:xfrm>
                <a:off x="7359484" y="4399571"/>
                <a:ext cx="3009265" cy="112331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5600" marR="5080" indent="-342900">
                  <a:spcBef>
                    <a:spcPts val="100"/>
                  </a:spcBef>
                  <a:buFont typeface="Arial"/>
                  <a:buChar char="•"/>
                  <a:tabLst>
                    <a:tab pos="354965" algn="l"/>
                    <a:tab pos="355600" algn="l"/>
                  </a:tabLst>
                </a:pPr>
                <a:r>
                  <a:rPr sz="2400" spc="-65" dirty="0">
                    <a:latin typeface="Carlito" panose="020F0502020204030204"/>
                    <a:cs typeface="Carlito" panose="020F0502020204030204"/>
                  </a:rPr>
                  <a:t>BUT, </a:t>
                </a:r>
                <a:r>
                  <a:rPr sz="2400" spc="-5" dirty="0">
                    <a:latin typeface="Carlito" panose="020F0502020204030204"/>
                    <a:cs typeface="Carlito" panose="020F0502020204030204"/>
                  </a:rPr>
                  <a:t>queries </a:t>
                </a:r>
                <a:r>
                  <a:rPr sz="2400" spc="-10" dirty="0">
                    <a:latin typeface="Carlito" panose="020F0502020204030204"/>
                    <a:cs typeface="Carlito" panose="020F0502020204030204"/>
                  </a:rPr>
                  <a:t>can </a:t>
                </a:r>
                <a:r>
                  <a:rPr sz="2400" spc="-5" dirty="0">
                    <a:latin typeface="Carlito" panose="020F0502020204030204"/>
                    <a:cs typeface="Carlito" panose="020F0502020204030204"/>
                  </a:rPr>
                  <a:t>be  </a:t>
                </a:r>
                <a:r>
                  <a:rPr sz="2400" spc="-10" dirty="0">
                    <a:latin typeface="Carlito" panose="020F0502020204030204"/>
                    <a:cs typeface="Carlito" panose="020F0502020204030204"/>
                  </a:rPr>
                  <a:t>answered </a:t>
                </a:r>
                <a:r>
                  <a:rPr sz="2400" dirty="0">
                    <a:latin typeface="Carlito" panose="020F0502020204030204"/>
                    <a:cs typeface="Carlito" panose="020F0502020204030204"/>
                  </a:rPr>
                  <a:t>in</a:t>
                </a:r>
                <a:r>
                  <a:rPr sz="2400" spc="-75" dirty="0">
                    <a:latin typeface="Carlito" panose="020F0502020204030204"/>
                    <a:cs typeface="Carlito" panose="020F0502020204030204"/>
                  </a:rPr>
                  <a:t> </a:t>
                </a:r>
                <a:r>
                  <a:rPr sz="2400" spc="-15" dirty="0">
                    <a:latin typeface="Carlito" panose="020F0502020204030204"/>
                    <a:cs typeface="Carlito" panose="020F0502020204030204"/>
                  </a:rPr>
                  <a:t>constant  </a:t>
                </a:r>
                <a:r>
                  <a:rPr sz="2400" dirty="0">
                    <a:latin typeface="Carlito" panose="020F0502020204030204"/>
                    <a:cs typeface="Carlito" panose="020F0502020204030204"/>
                  </a:rPr>
                  <a:t>time</a:t>
                </a:r>
                <a:r>
                  <a:rPr sz="2400" spc="-15" dirty="0">
                    <a:latin typeface="Carlito" panose="020F0502020204030204"/>
                    <a:cs typeface="Carlito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i="1" spc="-5" dirty="0" smtClean="0">
                        <a:latin typeface="Cambria Math" panose="02040503050406030204" pitchFamily="18" charset="0"/>
                        <a:cs typeface="Carlito" panose="020F0502020204030204"/>
                      </a:rPr>
                      <m:t>𝑂</m:t>
                    </m:r>
                    <m:r>
                      <a:rPr lang="en-AU" sz="2400" i="1" spc="-5" dirty="0" smtClean="0">
                        <a:latin typeface="Cambria Math" panose="02040503050406030204" pitchFamily="18" charset="0"/>
                        <a:cs typeface="Carlito" panose="020F0502020204030204"/>
                      </a:rPr>
                      <m:t>(1)</m:t>
                    </m:r>
                  </m:oMath>
                </a14:m>
                <a:endParaRPr sz="2400" dirty="0">
                  <a:latin typeface="Carlito" panose="020F0502020204030204"/>
                  <a:cs typeface="Carlito" panose="020F0502020204030204"/>
                </a:endParaRPr>
              </a:p>
            </p:txBody>
          </p:sp>
        </mc:Choice>
        <mc:Fallback xmlns="">
          <p:sp>
            <p:nvSpPr>
              <p:cNvPr id="47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484" y="4399571"/>
                <a:ext cx="3009265" cy="1123315"/>
              </a:xfrm>
              <a:prstGeom prst="rect">
                <a:avLst/>
              </a:prstGeom>
              <a:blipFill>
                <a:blip r:embed="rId4"/>
                <a:stretch>
                  <a:fillRect l="-5263" t="-7609" r="-89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25"/>
          <p:cNvSpPr txBox="1"/>
          <p:nvPr/>
        </p:nvSpPr>
        <p:spPr>
          <a:xfrm>
            <a:off x="8157996" y="5796620"/>
            <a:ext cx="1412240" cy="30905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spcBef>
                <a:spcPts val="250"/>
              </a:spcBef>
            </a:pPr>
            <a:r>
              <a:rPr spc="-20" dirty="0">
                <a:latin typeface="Carlito" panose="020F0502020204030204"/>
                <a:cs typeface="Carlito" panose="020F0502020204030204"/>
              </a:rPr>
              <a:t>TOO</a:t>
            </a:r>
            <a:r>
              <a:rPr spc="-25" dirty="0">
                <a:latin typeface="Carlito" panose="020F0502020204030204"/>
                <a:cs typeface="Carlito" panose="020F0502020204030204"/>
              </a:rPr>
              <a:t> </a:t>
            </a:r>
            <a:r>
              <a:rPr dirty="0">
                <a:latin typeface="Carlito" panose="020F0502020204030204"/>
                <a:cs typeface="Carlito" panose="020F0502020204030204"/>
              </a:rPr>
              <a:t>GOOD</a:t>
            </a:r>
            <a:endParaRPr>
              <a:latin typeface="Carlito" panose="020F0502020204030204"/>
              <a:cs typeface="Carlito" panose="020F0502020204030204"/>
            </a:endParaRPr>
          </a:p>
        </p:txBody>
      </p:sp>
      <p:graphicFrame>
        <p:nvGraphicFramePr>
          <p:cNvPr id="50" name="object 21">
            <a:extLst>
              <a:ext uri="{FF2B5EF4-FFF2-40B4-BE49-F238E27FC236}">
                <a16:creationId xmlns:a16="http://schemas.microsoft.com/office/drawing/2014/main" id="{8F88994C-06B0-BD47-AF73-D2B73E1BD704}"/>
              </a:ext>
            </a:extLst>
          </p:cNvPr>
          <p:cNvGraphicFramePr>
            <a:graphicFrameLocks noGrp="1"/>
          </p:cNvGraphicFramePr>
          <p:nvPr/>
        </p:nvGraphicFramePr>
        <p:xfrm>
          <a:off x="6898820" y="1442725"/>
          <a:ext cx="3884926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2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R="21272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272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18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18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9E6A34B4-819C-A14F-BA85-D32D8DFEBBFA}"/>
              </a:ext>
            </a:extLst>
          </p:cNvPr>
          <p:cNvGrpSpPr/>
          <p:nvPr/>
        </p:nvGrpSpPr>
        <p:grpSpPr>
          <a:xfrm>
            <a:off x="3637337" y="1558648"/>
            <a:ext cx="2458240" cy="2091328"/>
            <a:chOff x="3573699" y="2533198"/>
            <a:chExt cx="2458240" cy="209132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1918F72-2E01-4F4F-9D47-D8184F9984B0}"/>
                </a:ext>
              </a:extLst>
            </p:cNvPr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5D7E865-4307-7548-8854-201387E212E9}"/>
                </a:ext>
              </a:extLst>
            </p:cNvPr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9614C17-CB7D-024D-85FB-4BE38F29C42F}"/>
                </a:ext>
              </a:extLst>
            </p:cNvPr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C5EBCF-B447-D74D-8904-39D09E4B6F4E}"/>
                </a:ext>
              </a:extLst>
            </p:cNvPr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6F53CF-9493-334A-B613-A31A32C1D68C}"/>
                </a:ext>
              </a:extLst>
            </p:cNvPr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C6DB25-1AA4-B145-BFD8-175E3535941A}"/>
                </a:ext>
              </a:extLst>
            </p:cNvPr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46F939-FB08-1345-982E-A9F281DEF1D8}"/>
                </a:ext>
              </a:extLst>
            </p:cNvPr>
            <p:cNvCxnSpPr>
              <a:stCxn id="52" idx="2"/>
              <a:endCxn id="55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868690-D7EE-BE40-A0A8-2833AA902514}"/>
                </a:ext>
              </a:extLst>
            </p:cNvPr>
            <p:cNvCxnSpPr>
              <a:stCxn id="52" idx="1"/>
              <a:endCxn id="56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E7B8715-D50B-7745-8B02-21FC5F3947AA}"/>
                </a:ext>
              </a:extLst>
            </p:cNvPr>
            <p:cNvCxnSpPr>
              <a:stCxn id="52" idx="7"/>
              <a:endCxn id="53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5E2BAC1-DECF-0A4A-A9FE-054CC2A72D9A}"/>
                </a:ext>
              </a:extLst>
            </p:cNvPr>
            <p:cNvCxnSpPr>
              <a:stCxn id="53" idx="1"/>
              <a:endCxn id="56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FF52495-9991-9644-A4A9-E2CD5BF165EF}"/>
                </a:ext>
              </a:extLst>
            </p:cNvPr>
            <p:cNvCxnSpPr>
              <a:stCxn id="53" idx="1"/>
              <a:endCxn id="57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81BBA1-6DDE-F74E-A1A0-F46FEE155DF6}"/>
                </a:ext>
              </a:extLst>
            </p:cNvPr>
            <p:cNvCxnSpPr>
              <a:stCxn id="54" idx="0"/>
              <a:endCxn id="53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4A9FB23-32C2-6744-B5D2-20626C39CEF5}"/>
                </a:ext>
              </a:extLst>
            </p:cNvPr>
            <p:cNvCxnSpPr>
              <a:stCxn id="55" idx="0"/>
              <a:endCxn id="56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7D2A87F-5A21-5240-A5DD-DFE60E83161B}"/>
                </a:ext>
              </a:extLst>
            </p:cNvPr>
            <p:cNvCxnSpPr>
              <a:stCxn id="55" idx="7"/>
              <a:endCxn id="53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8975643-5288-B14E-B569-BBC094260D56}"/>
                </a:ext>
              </a:extLst>
            </p:cNvPr>
            <p:cNvCxnSpPr>
              <a:stCxn id="56" idx="7"/>
              <a:endCxn id="57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3F73BC3-8AA8-684A-A54C-40CA5AEDF58F}"/>
                </a:ext>
              </a:extLst>
            </p:cNvPr>
            <p:cNvCxnSpPr>
              <a:stCxn id="52" idx="0"/>
              <a:endCxn id="57" idx="4"/>
            </p:cNvCxnSpPr>
            <p:nvPr/>
          </p:nvCxnSpPr>
          <p:spPr>
            <a:xfrm flipH="1" flipV="1">
              <a:off x="4801874" y="2914198"/>
              <a:ext cx="72943" cy="1329328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90071B-B241-E64B-8B21-F4A0B003E64F}"/>
                </a:ext>
              </a:extLst>
            </p:cNvPr>
            <p:cNvCxnSpPr>
              <a:stCxn id="54" idx="1"/>
              <a:endCxn id="56" idx="5"/>
            </p:cNvCxnSpPr>
            <p:nvPr/>
          </p:nvCxnSpPr>
          <p:spPr>
            <a:xfrm flipH="1" flipV="1">
              <a:off x="3898903" y="3493081"/>
              <a:ext cx="1807832" cy="802066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62C6F39-CF5F-7347-9B69-2876CADCF2B8}"/>
                </a:ext>
              </a:extLst>
            </p:cNvPr>
            <p:cNvCxnSpPr>
              <a:stCxn id="54" idx="1"/>
              <a:endCxn id="57" idx="5"/>
            </p:cNvCxnSpPr>
            <p:nvPr/>
          </p:nvCxnSpPr>
          <p:spPr>
            <a:xfrm flipH="1" flipV="1">
              <a:off x="4936578" y="2858402"/>
              <a:ext cx="770157" cy="143674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F2AAFED-D0DB-054F-9F95-21465F971AA1}"/>
                </a:ext>
              </a:extLst>
            </p:cNvPr>
            <p:cNvCxnSpPr>
              <a:stCxn id="55" idx="7"/>
              <a:endCxn id="57" idx="3"/>
            </p:cNvCxnSpPr>
            <p:nvPr/>
          </p:nvCxnSpPr>
          <p:spPr>
            <a:xfrm flipV="1">
              <a:off x="3899224" y="2858402"/>
              <a:ext cx="767946" cy="143674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52D15BC-5F8F-3549-9072-24DCA57775A5}"/>
              </a:ext>
            </a:extLst>
          </p:cNvPr>
          <p:cNvSpPr/>
          <p:nvPr/>
        </p:nvSpPr>
        <p:spPr>
          <a:xfrm>
            <a:off x="1676400" y="2106462"/>
            <a:ext cx="1844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>
              <a:spcBef>
                <a:spcPts val="425"/>
              </a:spcBef>
              <a:tabLst>
                <a:tab pos="355600" algn="l"/>
                <a:tab pos="356235" algn="l"/>
              </a:tabLst>
            </a:pPr>
            <a:r>
              <a:rPr lang="en-US" sz="2000" spc="-5" dirty="0">
                <a:latin typeface="Carlito" panose="020F0502020204030204"/>
                <a:cs typeface="Carlito" panose="020F0502020204030204"/>
              </a:rPr>
              <a:t>TC(G): each edge indicates the reachability information.</a:t>
            </a:r>
            <a:endParaRPr lang="en-AU" sz="2000"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E20A6-8850-1FC8-71D7-E2EFE5352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FD52-7A35-54E7-C7CD-B3660E932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8CC21567-E711-6A99-456D-22C31F4E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Transitive Closure (TC)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Tree Cover</a:t>
            </a:r>
          </a:p>
        </p:txBody>
      </p:sp>
    </p:spTree>
    <p:extLst>
      <p:ext uri="{BB962C8B-B14F-4D97-AF65-F5344CB8AC3E}">
        <p14:creationId xmlns:p14="http://schemas.microsoft.com/office/powerpoint/2010/main" val="224654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B3F4D-3C89-B653-93D0-FD6A0CB1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Tree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99DDBF-2B66-EE67-C084-3CF3D759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B9824-AEA7-A095-017B-B145CAC1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B9283DEE-3B10-4B41-88AB-88E553A44856}"/>
              </a:ext>
            </a:extLst>
          </p:cNvPr>
          <p:cNvSpPr txBox="1">
            <a:spLocks noChangeArrowheads="1"/>
          </p:cNvSpPr>
          <p:nvPr/>
        </p:nvSpPr>
        <p:spPr>
          <a:xfrm>
            <a:off x="914399" y="1295400"/>
            <a:ext cx="5804535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What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DAG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dealing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just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?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75499"/>
            <a:chOff x="5681187" y="2422780"/>
            <a:chExt cx="5818171" cy="347549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44504" y="5277249"/>
              <a:ext cx="622300" cy="621030"/>
              <a:chOff x="1976948" y="4248495"/>
              <a:chExt cx="622300" cy="62103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F7109A-5CE7-4CE1-8F01-9FFE0B637C8C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A1ECC149-6697-4458-862E-7B846DA43466}"/>
                  </a:ext>
                </a:extLst>
              </p:cNvPr>
              <p:cNvSpPr txBox="1"/>
              <p:nvPr/>
            </p:nvSpPr>
            <p:spPr>
              <a:xfrm>
                <a:off x="9046766" y="5508260"/>
                <a:ext cx="1631419" cy="34624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sz="2150" spc="10" dirty="0">
                    <a:latin typeface="Carlito"/>
                    <a:cs typeface="Carlito"/>
                  </a:rPr>
                  <a:t>A tree </a:t>
                </a:r>
                <a14:m>
                  <m:oMath xmlns:m="http://schemas.openxmlformats.org/officeDocument/2006/math">
                    <m:r>
                      <a:rPr lang="en-US" altLang="zh-CN" sz="2150" b="0" i="1" spc="10" smtClean="0">
                        <a:latin typeface="Cambria Math" panose="02040503050406030204" pitchFamily="18" charset="0"/>
                        <a:cs typeface="Carlito"/>
                      </a:rPr>
                      <m:t>𝑇</m:t>
                    </m:r>
                  </m:oMath>
                </a14:m>
                <a:endParaRPr sz="2150"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A1ECC149-6697-4458-862E-7B846DA43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66" y="5508260"/>
                <a:ext cx="1631419" cy="346249"/>
              </a:xfrm>
              <a:prstGeom prst="rect">
                <a:avLst/>
              </a:prstGeom>
              <a:blipFill>
                <a:blip r:embed="rId3"/>
                <a:stretch>
                  <a:fillRect l="-9328"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92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B3F4D-3C89-B653-93D0-FD6A0CB1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Tree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99DDBF-2B66-EE67-C084-3CF3D759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B9824-AEA7-A095-017B-B145CAC1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B9283DEE-3B10-4B41-88AB-88E553A44856}"/>
              </a:ext>
            </a:extLst>
          </p:cNvPr>
          <p:cNvSpPr txBox="1">
            <a:spLocks noChangeArrowheads="1"/>
          </p:cNvSpPr>
          <p:nvPr/>
        </p:nvSpPr>
        <p:spPr>
          <a:xfrm>
            <a:off x="914399" y="1295400"/>
            <a:ext cx="5804535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What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DAG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dealing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just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?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Main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idea: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b="1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node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assign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label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indicate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nodes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reachable.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Implementation: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b="1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marL="457200" indent="-457200" algn="l">
              <a:buAutoNum type="arabicPeriod"/>
            </a:pP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Conduct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traversal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record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number.</a:t>
            </a: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2.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 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node,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record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minimum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descendants.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75499"/>
            <a:chOff x="5681187" y="2422780"/>
            <a:chExt cx="5818171" cy="347549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44504" y="5277249"/>
              <a:ext cx="622300" cy="621030"/>
              <a:chOff x="1976948" y="4248495"/>
              <a:chExt cx="622300" cy="62103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F7109A-5CE7-4CE1-8F01-9FFE0B637C8C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A1ECC149-6697-4458-862E-7B846DA43466}"/>
                  </a:ext>
                </a:extLst>
              </p:cNvPr>
              <p:cNvSpPr txBox="1"/>
              <p:nvPr/>
            </p:nvSpPr>
            <p:spPr>
              <a:xfrm>
                <a:off x="9046766" y="5508260"/>
                <a:ext cx="1631419" cy="34624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sz="2150" spc="10" dirty="0">
                    <a:latin typeface="Carlito"/>
                    <a:cs typeface="Carlito"/>
                  </a:rPr>
                  <a:t>A tree </a:t>
                </a:r>
                <a14:m>
                  <m:oMath xmlns:m="http://schemas.openxmlformats.org/officeDocument/2006/math">
                    <m:r>
                      <a:rPr lang="en-US" altLang="zh-CN" sz="2150" b="0" i="1" spc="10" smtClean="0">
                        <a:latin typeface="Cambria Math" panose="02040503050406030204" pitchFamily="18" charset="0"/>
                        <a:cs typeface="Carlito"/>
                      </a:rPr>
                      <m:t>𝑇</m:t>
                    </m:r>
                  </m:oMath>
                </a14:m>
                <a:endParaRPr sz="2150"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A1ECC149-6697-4458-862E-7B846DA43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66" y="5508260"/>
                <a:ext cx="1631419" cy="346249"/>
              </a:xfrm>
              <a:prstGeom prst="rect">
                <a:avLst/>
              </a:prstGeom>
              <a:blipFill>
                <a:blip r:embed="rId3"/>
                <a:stretch>
                  <a:fillRect l="-9328"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">
            <a:extLst>
              <a:ext uri="{FF2B5EF4-FFF2-40B4-BE49-F238E27FC236}">
                <a16:creationId xmlns:a16="http://schemas.microsoft.com/office/drawing/2014/main" id="{B9283DEE-3B10-4B41-88AB-88E553A44856}"/>
              </a:ext>
            </a:extLst>
          </p:cNvPr>
          <p:cNvSpPr txBox="1">
            <a:spLocks noChangeArrowheads="1"/>
          </p:cNvSpPr>
          <p:nvPr/>
        </p:nvSpPr>
        <p:spPr>
          <a:xfrm>
            <a:off x="914399" y="1295400"/>
            <a:ext cx="710054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Pseudo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code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post-order-traversal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i="1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post-order-traversal(root):</a:t>
            </a:r>
          </a:p>
          <a:p>
            <a:pPr algn="l"/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for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root’s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children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from</a:t>
            </a:r>
            <a:r>
              <a:rPr lang="zh-CN" altLang="en-US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left</a:t>
            </a:r>
            <a:r>
              <a:rPr lang="zh-CN" altLang="en-US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right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:</a:t>
            </a:r>
          </a:p>
          <a:p>
            <a:pPr algn="l"/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	//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traverse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subtree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rooted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at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</a:t>
            </a:r>
          </a:p>
          <a:p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	post-order-traversal(v)</a:t>
            </a:r>
          </a:p>
          <a:p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visit</a:t>
            </a:r>
            <a:r>
              <a:rPr lang="zh-CN" altLang="en-US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i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root</a:t>
            </a: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use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p(u)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denote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u.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example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shown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right.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5D6D5D-D716-3090-0199-CF3A65C5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77EC-74EF-53E5-A16E-2AA290D6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325CC6-0230-4E21-EFD3-8692D8C5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18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276250" y="55105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1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2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25593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3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473089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4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5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748443" y="370282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7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6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8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D756BA-611C-44B0-8FC7-436109CD6C02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bject 51">
            <a:extLst>
              <a:ext uri="{FF2B5EF4-FFF2-40B4-BE49-F238E27FC236}">
                <a16:creationId xmlns:a16="http://schemas.microsoft.com/office/drawing/2014/main" id="{2621E157-3A88-4308-BC1D-648C3C9C0149}"/>
              </a:ext>
            </a:extLst>
          </p:cNvPr>
          <p:cNvSpPr txBox="1"/>
          <p:nvPr/>
        </p:nvSpPr>
        <p:spPr>
          <a:xfrm>
            <a:off x="8662799" y="5653097"/>
            <a:ext cx="3025104" cy="3084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 marR="327660">
              <a:spcBef>
                <a:spcPts val="245"/>
              </a:spcBef>
            </a:pPr>
            <a:r>
              <a:rPr spc="-15" dirty="0">
                <a:solidFill>
                  <a:srgbClr val="FF0000"/>
                </a:solidFill>
                <a:latin typeface="Carlito"/>
                <a:cs typeface="Carlito"/>
              </a:rPr>
              <a:t>Postorder</a:t>
            </a:r>
            <a:r>
              <a:rPr spc="-15" dirty="0">
                <a:latin typeface="Carlito"/>
                <a:cs typeface="Carlito"/>
              </a:rPr>
              <a:t>:</a:t>
            </a:r>
            <a:r>
              <a:rPr spc="-60" dirty="0">
                <a:latin typeface="Carlito"/>
                <a:cs typeface="Carlito"/>
              </a:rPr>
              <a:t> </a:t>
            </a:r>
            <a:r>
              <a:rPr spc="-5" dirty="0">
                <a:latin typeface="Carlito"/>
                <a:cs typeface="Carlito"/>
              </a:rPr>
              <a:t>left</a:t>
            </a:r>
            <a:r>
              <a:rPr lang="en-US" spc="-5" dirty="0">
                <a:latin typeface="Carlito"/>
                <a:cs typeface="Carlito"/>
              </a:rPr>
              <a:t> – </a:t>
            </a:r>
            <a:r>
              <a:rPr spc="-10" dirty="0">
                <a:latin typeface="Carlito"/>
                <a:cs typeface="Carlito"/>
              </a:rPr>
              <a:t>right</a:t>
            </a:r>
            <a:r>
              <a:rPr lang="en-US" spc="-10" dirty="0">
                <a:latin typeface="Carlito"/>
                <a:cs typeface="Carlito"/>
              </a:rPr>
              <a:t> -</a:t>
            </a:r>
            <a:r>
              <a:rPr spc="-10" dirty="0">
                <a:latin typeface="Carlito"/>
                <a:cs typeface="Carlito"/>
              </a:rPr>
              <a:t>root</a:t>
            </a:r>
            <a:endParaRPr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0403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">
            <a:extLst>
              <a:ext uri="{FF2B5EF4-FFF2-40B4-BE49-F238E27FC236}">
                <a16:creationId xmlns:a16="http://schemas.microsoft.com/office/drawing/2014/main" id="{B9283DEE-3B10-4B41-88AB-88E553A44856}"/>
              </a:ext>
            </a:extLst>
          </p:cNvPr>
          <p:cNvSpPr txBox="1">
            <a:spLocks noChangeArrowheads="1"/>
          </p:cNvSpPr>
          <p:nvPr/>
        </p:nvSpPr>
        <p:spPr>
          <a:xfrm>
            <a:off x="914399" y="1295400"/>
            <a:ext cx="710054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compute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minimum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subtree.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AU" altLang="zh-CN" sz="2000" kern="0" dirty="0" err="1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u,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construct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[p(v’),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p(u)]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label,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where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v’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descendant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u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smallest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What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you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observe?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Property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numbers:</a:t>
            </a:r>
          </a:p>
          <a:p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If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u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a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descendant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v,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then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p(u)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&lt;</a:t>
            </a:r>
            <a:r>
              <a:rPr lang="zh-CN" altLang="en-US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chemeClr val="bg1"/>
                </a:solidFill>
                <a:latin typeface="Arial" charset="0"/>
                <a:cs typeface="Arial" charset="0"/>
              </a:rPr>
              <a:t>p(v)</a:t>
            </a: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</a:t>
            </a: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	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2143-DC4A-F7E6-37AB-891735FD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41A2A-405E-FC91-2370-6FF253BE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E6E763-A374-AFDB-B537-882D0D98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19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748443" y="370282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2" name="object 57">
            <a:extLst>
              <a:ext uri="{FF2B5EF4-FFF2-40B4-BE49-F238E27FC236}">
                <a16:creationId xmlns:a16="http://schemas.microsoft.com/office/drawing/2014/main" id="{BE1501B6-B36B-4094-91DE-CA48BAA45F31}"/>
              </a:ext>
            </a:extLst>
          </p:cNvPr>
          <p:cNvSpPr txBox="1"/>
          <p:nvPr/>
        </p:nvSpPr>
        <p:spPr>
          <a:xfrm>
            <a:off x="838200" y="4057706"/>
            <a:ext cx="4575175" cy="75247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38100">
              <a:spcBef>
                <a:spcPts val="515"/>
              </a:spcBef>
            </a:pPr>
            <a:r>
              <a:rPr sz="2000" i="1" dirty="0">
                <a:solidFill>
                  <a:srgbClr val="FF0000"/>
                </a:solidFill>
                <a:latin typeface="Carlito"/>
                <a:cs typeface="Carlito"/>
              </a:rPr>
              <a:t>Query </a:t>
            </a:r>
            <a:r>
              <a:rPr sz="2000" i="1" spc="-5" dirty="0">
                <a:solidFill>
                  <a:srgbClr val="FF0000"/>
                </a:solidFill>
                <a:latin typeface="Carlito"/>
                <a:cs typeface="Carlito"/>
              </a:rPr>
              <a:t>Processing: </a:t>
            </a:r>
            <a:r>
              <a:rPr sz="2000" i="1" dirty="0">
                <a:latin typeface="Carlito"/>
                <a:cs typeface="Carlito"/>
              </a:rPr>
              <a:t>?(u</a:t>
            </a:r>
            <a:r>
              <a:rPr sz="2100" i="1" dirty="0">
                <a:latin typeface="DejaVu Sans"/>
                <a:cs typeface="DejaVu Sans"/>
              </a:rPr>
              <a:t>↝</a:t>
            </a:r>
            <a:r>
              <a:rPr sz="2000" i="1" dirty="0">
                <a:latin typeface="Carlito"/>
                <a:cs typeface="Carlito"/>
              </a:rPr>
              <a:t>v)</a:t>
            </a:r>
            <a:r>
              <a:rPr sz="2000" i="1" spc="-45" dirty="0">
                <a:latin typeface="Carlito"/>
                <a:cs typeface="Carlito"/>
              </a:rPr>
              <a:t> </a:t>
            </a:r>
            <a:r>
              <a:rPr sz="2000" spc="-575" dirty="0">
                <a:latin typeface="Symbola"/>
                <a:cs typeface="Symbola"/>
              </a:rPr>
              <a:t>⟹</a:t>
            </a:r>
            <a:endParaRPr sz="2000" dirty="0">
              <a:latin typeface="Symbola"/>
              <a:cs typeface="Symbola"/>
            </a:endParaRPr>
          </a:p>
          <a:p>
            <a:pPr marL="1923414">
              <a:spcBef>
                <a:spcPts val="385"/>
              </a:spcBef>
            </a:pPr>
            <a:r>
              <a:rPr sz="3000" i="1" spc="-44" baseline="11111" dirty="0">
                <a:latin typeface="Carlito"/>
                <a:cs typeface="Carlito"/>
              </a:rPr>
              <a:t>?</a:t>
            </a:r>
            <a:r>
              <a:rPr sz="3000" spc="-44" baseline="11111" dirty="0">
                <a:latin typeface="Symbola"/>
                <a:cs typeface="Symbola"/>
              </a:rPr>
              <a:t>(𝑢</a:t>
            </a:r>
            <a:r>
              <a:rPr sz="1450" spc="-30" dirty="0">
                <a:latin typeface="Symbola"/>
                <a:cs typeface="Symbola"/>
              </a:rPr>
              <a:t>𝑠𝑡𝑎𝑟𝑡 </a:t>
            </a:r>
            <a:r>
              <a:rPr sz="3000" spc="-82" baseline="11111" dirty="0">
                <a:latin typeface="Symbola"/>
                <a:cs typeface="Symbola"/>
              </a:rPr>
              <a:t>≤ </a:t>
            </a:r>
            <a:r>
              <a:rPr sz="3000" spc="60" baseline="11111" dirty="0">
                <a:latin typeface="Symbola"/>
                <a:cs typeface="Symbola"/>
              </a:rPr>
              <a:t>𝑣</a:t>
            </a:r>
            <a:r>
              <a:rPr sz="1450" spc="40" dirty="0">
                <a:latin typeface="Symbola"/>
                <a:cs typeface="Symbola"/>
              </a:rPr>
              <a:t>𝑒𝑛𝑑 </a:t>
            </a:r>
            <a:r>
              <a:rPr sz="3000" spc="-82" baseline="11111" dirty="0">
                <a:latin typeface="Symbola"/>
                <a:cs typeface="Symbola"/>
              </a:rPr>
              <a:t>&lt;</a:t>
            </a:r>
            <a:r>
              <a:rPr sz="3000" spc="-22" baseline="11111" dirty="0">
                <a:latin typeface="Symbola"/>
                <a:cs typeface="Symbola"/>
              </a:rPr>
              <a:t> </a:t>
            </a:r>
            <a:r>
              <a:rPr sz="3000" spc="157" baseline="11111" dirty="0">
                <a:latin typeface="Symbola"/>
                <a:cs typeface="Symbola"/>
              </a:rPr>
              <a:t>𝑢</a:t>
            </a:r>
            <a:r>
              <a:rPr sz="1450" spc="105" dirty="0">
                <a:latin typeface="Symbola"/>
                <a:cs typeface="Symbola"/>
              </a:rPr>
              <a:t>𝑒𝑛𝑑</a:t>
            </a:r>
            <a:r>
              <a:rPr sz="3000" spc="157" baseline="11111" dirty="0">
                <a:latin typeface="Symbola"/>
                <a:cs typeface="Symbola"/>
              </a:rPr>
              <a:t>)</a:t>
            </a:r>
            <a:endParaRPr sz="3000" baseline="11111" dirty="0">
              <a:latin typeface="Symbola"/>
              <a:cs typeface="Symbola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86C4B37-4B53-4DC0-8128-5EDAB001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61" y="4836862"/>
            <a:ext cx="5584880" cy="105176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00611E-A155-461A-A380-3F74C062225C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79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B58BA-E038-475B-A586-3751961F9C6A}"/>
              </a:ext>
            </a:extLst>
          </p:cNvPr>
          <p:cNvCxnSpPr>
            <a:cxnSpLocks/>
          </p:cNvCxnSpPr>
          <p:nvPr/>
        </p:nvCxnSpPr>
        <p:spPr>
          <a:xfrm>
            <a:off x="966627" y="1358231"/>
            <a:ext cx="891614" cy="0"/>
          </a:xfrm>
          <a:prstGeom prst="line">
            <a:avLst/>
          </a:prstGeom>
          <a:ln w="76200">
            <a:solidFill>
              <a:srgbClr val="FFD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00A12B-CF72-5F40-B4C5-2068055286F6}"/>
              </a:ext>
            </a:extLst>
          </p:cNvPr>
          <p:cNvSpPr/>
          <p:nvPr/>
        </p:nvSpPr>
        <p:spPr>
          <a:xfrm>
            <a:off x="7194175" y="0"/>
            <a:ext cx="4239275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C55B-BC94-4A4C-8746-A14DDDBD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23104">
            <a:off x="7798407" y="-239269"/>
            <a:ext cx="5135041" cy="7002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EE1FC-6D48-2C56-8F04-7DDE3371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5D743B-103E-A213-4755-A4B81C8D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000" b="1" dirty="0">
                <a:latin typeface="Arial" charset="0"/>
                <a:cs typeface="Arial" charset="0"/>
              </a:rPr>
              <a:t>- Reachability</a:t>
            </a:r>
          </a:p>
          <a:p>
            <a:pPr>
              <a:buFont typeface="Arial" charset="0"/>
              <a:buNone/>
            </a:pPr>
            <a:r>
              <a:rPr lang="en-US" altLang="en-US" sz="2000" b="1" dirty="0">
                <a:latin typeface="Arial" charset="0"/>
                <a:cs typeface="Arial" charset="0"/>
              </a:rPr>
              <a:t>	Transitive closure</a:t>
            </a:r>
          </a:p>
          <a:p>
            <a:pPr>
              <a:buFont typeface="Arial" charset="0"/>
              <a:buNone/>
            </a:pPr>
            <a:r>
              <a:rPr lang="en-US" altLang="en-US" sz="2000" b="1" dirty="0">
                <a:latin typeface="Arial" charset="0"/>
                <a:cs typeface="Arial" charset="0"/>
              </a:rPr>
              <a:t>	Optimal Tree cover</a:t>
            </a:r>
          </a:p>
          <a:p>
            <a:r>
              <a:rPr lang="en-US" sz="2000" b="1" dirty="0">
                <a:latin typeface="Arial" charset="0"/>
                <a:cs typeface="Arial" charset="0"/>
              </a:rPr>
              <a:t>	Two-Hop labelling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000" dirty="0">
                <a:latin typeface="Arial" charset="0"/>
                <a:cs typeface="Arial" charset="0"/>
              </a:rPr>
              <a:t>- S</a:t>
            </a:r>
            <a:r>
              <a:rPr lang="en-US" altLang="zh-CN" sz="2000" dirty="0">
                <a:latin typeface="Arial" charset="0"/>
                <a:cs typeface="Arial" charset="0"/>
              </a:rPr>
              <a:t>hortest </a:t>
            </a:r>
            <a:r>
              <a:rPr lang="en-US" altLang="en-US" sz="2000" dirty="0">
                <a:latin typeface="Arial" charset="0"/>
                <a:cs typeface="Arial" charset="0"/>
              </a:rPr>
              <a:t>Path</a:t>
            </a:r>
          </a:p>
          <a:p>
            <a:pPr>
              <a:buFont typeface="Arial" charset="0"/>
              <a:buNone/>
            </a:pPr>
            <a:r>
              <a:rPr lang="en-US" altLang="en-US" sz="2000" dirty="0">
                <a:latin typeface="Arial" charset="0"/>
                <a:cs typeface="Arial" charset="0"/>
              </a:rPr>
              <a:t>	Dijkstra’s algorithm</a:t>
            </a:r>
          </a:p>
          <a:p>
            <a:pPr>
              <a:buFont typeface="Arial" charset="0"/>
              <a:buNone/>
            </a:pPr>
            <a:r>
              <a:rPr lang="en-US" altLang="en-US" sz="2000" dirty="0">
                <a:latin typeface="Arial" charset="0"/>
                <a:cs typeface="Arial" charset="0"/>
              </a:rPr>
              <a:t>	A* algorithm</a:t>
            </a:r>
          </a:p>
          <a:p>
            <a:pPr marL="1800" lvl="1" indent="0">
              <a:buNone/>
            </a:pPr>
            <a:r>
              <a:rPr lang="en-US" sz="2000" dirty="0">
                <a:latin typeface="Arial" charset="0"/>
                <a:cs typeface="Arial" charset="0"/>
              </a:rPr>
              <a:t>	Floyd-</a:t>
            </a:r>
            <a:r>
              <a:rPr lang="en-US" sz="2000" dirty="0" err="1">
                <a:latin typeface="Arial" charset="0"/>
                <a:cs typeface="Arial" charset="0"/>
              </a:rPr>
              <a:t>Warshall</a:t>
            </a:r>
            <a:r>
              <a:rPr lang="en-US" sz="2000" dirty="0">
                <a:latin typeface="Arial" charset="0"/>
                <a:cs typeface="Arial" charset="0"/>
              </a:rPr>
              <a:t> algorithm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812E5-F39B-F165-AC9F-9CCA682A0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76E94-98C1-8E60-3F14-7181975904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190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3BE8664-3B93-7440-83CC-8827454A2C62}"/>
              </a:ext>
            </a:extLst>
          </p:cNvPr>
          <p:cNvSpPr txBox="1">
            <a:spLocks noChangeArrowheads="1"/>
          </p:cNvSpPr>
          <p:nvPr/>
        </p:nvSpPr>
        <p:spPr>
          <a:xfrm>
            <a:off x="914398" y="1751218"/>
            <a:ext cx="9448801" cy="1219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Assign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tree:</a:t>
            </a:r>
          </a:p>
          <a:p>
            <a:pPr marL="457200" indent="-457200" algn="l">
              <a:buAutoNum type="arabicPeriod"/>
            </a:pP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DED77F-D9B3-2165-8DEC-AA2CA347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0F7B9D-2AAD-D047-A8C0-9FBE428D5E7C}"/>
              </a:ext>
            </a:extLst>
          </p:cNvPr>
          <p:cNvGrpSpPr/>
          <p:nvPr/>
        </p:nvGrpSpPr>
        <p:grpSpPr>
          <a:xfrm>
            <a:off x="2925808" y="2667000"/>
            <a:ext cx="4101274" cy="1850181"/>
            <a:chOff x="2925808" y="2667000"/>
            <a:chExt cx="4101274" cy="1850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79E4FE2-CCD2-3A47-9E53-77BDACF05647}"/>
                    </a:ext>
                  </a:extLst>
                </p:cNvPr>
                <p:cNvSpPr/>
                <p:nvPr/>
              </p:nvSpPr>
              <p:spPr>
                <a:xfrm flipH="1">
                  <a:off x="4038600" y="266700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79E4FE2-CCD2-3A47-9E53-77BDACF056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8600" y="2667000"/>
                  <a:ext cx="317564" cy="312640"/>
                </a:xfrm>
                <a:prstGeom prst="ellipse">
                  <a:avLst/>
                </a:prstGeom>
                <a:blipFill>
                  <a:blip r:embed="rId3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D98DBE9-16B6-304F-9D61-69157353B609}"/>
                    </a:ext>
                  </a:extLst>
                </p:cNvPr>
                <p:cNvSpPr/>
                <p:nvPr/>
              </p:nvSpPr>
              <p:spPr>
                <a:xfrm flipH="1">
                  <a:off x="3610921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D98DBE9-16B6-304F-9D61-69157353B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610921" y="3290903"/>
                  <a:ext cx="317564" cy="312640"/>
                </a:xfrm>
                <a:prstGeom prst="ellipse">
                  <a:avLst/>
                </a:prstGeom>
                <a:blipFill>
                  <a:blip r:embed="rId4"/>
                  <a:stretch>
                    <a:fillRect l="-25000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82C8A41-A000-744A-A977-CBDAD6DAF2A8}"/>
                    </a:ext>
                  </a:extLst>
                </p:cNvPr>
                <p:cNvSpPr/>
                <p:nvPr/>
              </p:nvSpPr>
              <p:spPr>
                <a:xfrm flipH="1">
                  <a:off x="4332199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82C8A41-A000-744A-A977-CBDAD6DAF2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32199" y="3290903"/>
                  <a:ext cx="317564" cy="312640"/>
                </a:xfrm>
                <a:prstGeom prst="ellipse">
                  <a:avLst/>
                </a:prstGeom>
                <a:blipFill>
                  <a:blip r:embed="rId5"/>
                  <a:stretch>
                    <a:fillRect l="-32143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4B3C8AB-B749-AE44-8A33-A3D7233329DE}"/>
                    </a:ext>
                  </a:extLst>
                </p:cNvPr>
                <p:cNvSpPr/>
                <p:nvPr/>
              </p:nvSpPr>
              <p:spPr>
                <a:xfrm flipH="1">
                  <a:off x="4759088" y="3754679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4B3C8AB-B749-AE44-8A33-A3D7233329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59088" y="3754679"/>
                  <a:ext cx="317564" cy="312640"/>
                </a:xfrm>
                <a:prstGeom prst="ellipse">
                  <a:avLst/>
                </a:prstGeom>
                <a:blipFill>
                  <a:blip r:embed="rId6"/>
                  <a:stretch>
                    <a:fillRect l="-22222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9533DF-F79A-9A4B-8944-5F1919E5B4C7}"/>
                    </a:ext>
                  </a:extLst>
                </p:cNvPr>
                <p:cNvSpPr/>
                <p:nvPr/>
              </p:nvSpPr>
              <p:spPr>
                <a:xfrm flipH="1">
                  <a:off x="2925808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9533DF-F79A-9A4B-8944-5F1919E5B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25808" y="3290903"/>
                  <a:ext cx="317564" cy="312640"/>
                </a:xfrm>
                <a:prstGeom prst="ellipse">
                  <a:avLst/>
                </a:prstGeom>
                <a:blipFill>
                  <a:blip r:embed="rId7"/>
                  <a:stretch>
                    <a:fillRect l="-28571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98FDDA-379D-234E-8AD8-6A631D89CB8F}"/>
                    </a:ext>
                  </a:extLst>
                </p:cNvPr>
                <p:cNvSpPr/>
                <p:nvPr/>
              </p:nvSpPr>
              <p:spPr>
                <a:xfrm flipH="1">
                  <a:off x="3300582" y="389582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98FDDA-379D-234E-8AD8-6A631D89CB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00582" y="3895820"/>
                  <a:ext cx="317564" cy="312640"/>
                </a:xfrm>
                <a:prstGeom prst="ellipse">
                  <a:avLst/>
                </a:prstGeom>
                <a:blipFill>
                  <a:blip r:embed="rId8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B8672A5-40B9-3940-8F91-726421528324}"/>
                    </a:ext>
                  </a:extLst>
                </p:cNvPr>
                <p:cNvSpPr/>
                <p:nvPr/>
              </p:nvSpPr>
              <p:spPr>
                <a:xfrm flipH="1">
                  <a:off x="4081813" y="3754679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B8672A5-40B9-3940-8F91-726421528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81813" y="3754679"/>
                  <a:ext cx="317564" cy="312640"/>
                </a:xfrm>
                <a:prstGeom prst="ellipse">
                  <a:avLst/>
                </a:prstGeom>
                <a:blipFill>
                  <a:blip r:embed="rId9"/>
                  <a:stretch>
                    <a:fillRect l="-37037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45AFBCA-C4E9-B844-A36D-B4BAE4D09219}"/>
                    </a:ext>
                  </a:extLst>
                </p:cNvPr>
                <p:cNvSpPr/>
                <p:nvPr/>
              </p:nvSpPr>
              <p:spPr>
                <a:xfrm flipH="1">
                  <a:off x="4532546" y="4204541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45AFBCA-C4E9-B844-A36D-B4BAE4D09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32546" y="4204541"/>
                  <a:ext cx="317564" cy="312640"/>
                </a:xfrm>
                <a:prstGeom prst="ellipse">
                  <a:avLst/>
                </a:prstGeom>
                <a:blipFill>
                  <a:blip r:embed="rId10"/>
                  <a:stretch>
                    <a:fillRect l="-25000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BE3217F-80D7-9B4A-A7E7-C6E5B2BF1878}"/>
                    </a:ext>
                  </a:extLst>
                </p:cNvPr>
                <p:cNvSpPr/>
                <p:nvPr/>
              </p:nvSpPr>
              <p:spPr>
                <a:xfrm flipH="1">
                  <a:off x="5211609" y="332380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BE3217F-80D7-9B4A-A7E7-C6E5B2BF18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11609" y="3323806"/>
                  <a:ext cx="317564" cy="312640"/>
                </a:xfrm>
                <a:prstGeom prst="ellipse">
                  <a:avLst/>
                </a:prstGeom>
                <a:blipFill>
                  <a:blip r:embed="rId11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EE43CA3-D413-D040-86D3-9B662B278CDF}"/>
                    </a:ext>
                  </a:extLst>
                </p:cNvPr>
                <p:cNvSpPr/>
                <p:nvPr/>
              </p:nvSpPr>
              <p:spPr>
                <a:xfrm flipH="1">
                  <a:off x="5370391" y="375923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EE43CA3-D413-D040-86D3-9B662B278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70391" y="3759230"/>
                  <a:ext cx="317564" cy="312640"/>
                </a:xfrm>
                <a:prstGeom prst="ellipse">
                  <a:avLst/>
                </a:prstGeom>
                <a:blipFill>
                  <a:blip r:embed="rId12"/>
                  <a:stretch>
                    <a:fillRect l="-22222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9443327-6E4C-FA40-B466-436612B53BAD}"/>
                    </a:ext>
                  </a:extLst>
                </p:cNvPr>
                <p:cNvSpPr/>
                <p:nvPr/>
              </p:nvSpPr>
              <p:spPr>
                <a:xfrm flipH="1">
                  <a:off x="6319656" y="329769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9443327-6E4C-FA40-B466-436612B53B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19656" y="3297696"/>
                  <a:ext cx="317564" cy="312640"/>
                </a:xfrm>
                <a:prstGeom prst="ellipse">
                  <a:avLst/>
                </a:prstGeom>
                <a:blipFill>
                  <a:blip r:embed="rId13"/>
                  <a:stretch>
                    <a:fillRect l="-29630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887B50F-41B3-3241-B5A4-874E84F2860D}"/>
                    </a:ext>
                  </a:extLst>
                </p:cNvPr>
                <p:cNvSpPr/>
                <p:nvPr/>
              </p:nvSpPr>
              <p:spPr>
                <a:xfrm flipH="1">
                  <a:off x="6709518" y="372615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887B50F-41B3-3241-B5A4-874E84F28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09518" y="3726156"/>
                  <a:ext cx="317564" cy="312640"/>
                </a:xfrm>
                <a:prstGeom prst="ellipse">
                  <a:avLst/>
                </a:prstGeom>
                <a:blipFill>
                  <a:blip r:embed="rId14"/>
                  <a:stretch>
                    <a:fillRect l="-37037" t="-3571" b="-28571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0B776-4CC9-1B41-8C0B-EB857D09F766}"/>
                </a:ext>
              </a:extLst>
            </p:cNvPr>
            <p:cNvCxnSpPr>
              <a:stCxn id="7" idx="6"/>
              <a:endCxn id="15" idx="0"/>
            </p:cNvCxnSpPr>
            <p:nvPr/>
          </p:nvCxnSpPr>
          <p:spPr>
            <a:xfrm flipH="1">
              <a:off x="3084590" y="2823320"/>
              <a:ext cx="954010" cy="467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E3B593-10C2-2141-88E7-BC6D22F2CCD3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 flipH="1">
              <a:off x="3769703" y="2933855"/>
              <a:ext cx="315403" cy="357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E75783B-F098-BF49-92BC-146237F88162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 flipH="1">
              <a:off x="3459364" y="3603543"/>
              <a:ext cx="310339" cy="292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3E1EBD-F3F4-3A4D-A65C-113CCF267A6D}"/>
                </a:ext>
              </a:extLst>
            </p:cNvPr>
            <p:cNvCxnSpPr>
              <a:cxnSpLocks/>
              <a:stCxn id="7" idx="4"/>
              <a:endCxn id="10" idx="7"/>
            </p:cNvCxnSpPr>
            <p:nvPr/>
          </p:nvCxnSpPr>
          <p:spPr>
            <a:xfrm>
              <a:off x="4197382" y="2979640"/>
              <a:ext cx="181323" cy="357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07DE7E-6063-E142-A700-917C3F6B5107}"/>
                </a:ext>
              </a:extLst>
            </p:cNvPr>
            <p:cNvCxnSpPr>
              <a:cxnSpLocks/>
              <a:stCxn id="7" idx="3"/>
              <a:endCxn id="24" idx="7"/>
            </p:cNvCxnSpPr>
            <p:nvPr/>
          </p:nvCxnSpPr>
          <p:spPr>
            <a:xfrm>
              <a:off x="4309658" y="2933855"/>
              <a:ext cx="948457" cy="43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46618F-BD51-EE43-AFB3-973E41413892}"/>
                </a:ext>
              </a:extLst>
            </p:cNvPr>
            <p:cNvCxnSpPr>
              <a:cxnSpLocks/>
              <a:stCxn id="7" idx="2"/>
              <a:endCxn id="26" idx="0"/>
            </p:cNvCxnSpPr>
            <p:nvPr/>
          </p:nvCxnSpPr>
          <p:spPr>
            <a:xfrm>
              <a:off x="4356164" y="2823320"/>
              <a:ext cx="2122274" cy="474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F0D7850-71EB-7D44-B6C2-FF6BFFFFF513}"/>
                </a:ext>
              </a:extLst>
            </p:cNvPr>
            <p:cNvCxnSpPr>
              <a:cxnSpLocks/>
              <a:stCxn id="26" idx="4"/>
              <a:endCxn id="27" idx="7"/>
            </p:cNvCxnSpPr>
            <p:nvPr/>
          </p:nvCxnSpPr>
          <p:spPr>
            <a:xfrm>
              <a:off x="6478438" y="3610336"/>
              <a:ext cx="277586" cy="1616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994202C-220A-014D-9D78-EEE9E15BF3FF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>
              <a:off x="5482667" y="3590661"/>
              <a:ext cx="46506" cy="168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3568C04-D2BA-0B43-A9B3-65E0A6DDB1BA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>
              <a:off x="4603257" y="3557758"/>
              <a:ext cx="202337" cy="2427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61F6D1F-3D07-1A46-B238-914762C3A9BB}"/>
                </a:ext>
              </a:extLst>
            </p:cNvPr>
            <p:cNvCxnSpPr>
              <a:cxnSpLocks/>
              <a:stCxn id="10" idx="4"/>
              <a:endCxn id="20" idx="7"/>
            </p:cNvCxnSpPr>
            <p:nvPr/>
          </p:nvCxnSpPr>
          <p:spPr>
            <a:xfrm flipH="1">
              <a:off x="4128319" y="3603543"/>
              <a:ext cx="362662" cy="196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64371E6-ACFE-D345-AEF1-A50A969F60FF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>
            <a:xfrm flipH="1">
              <a:off x="4691328" y="4067319"/>
              <a:ext cx="226542" cy="1372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5BE41-D2F7-6D23-E72A-719F4836F8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90FF-D09A-F541-7B1A-ADEF1B84B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256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3BE8664-3B93-7440-83CC-8827454A2C62}"/>
              </a:ext>
            </a:extLst>
          </p:cNvPr>
          <p:cNvSpPr txBox="1">
            <a:spLocks noChangeArrowheads="1"/>
          </p:cNvSpPr>
          <p:nvPr/>
        </p:nvSpPr>
        <p:spPr>
          <a:xfrm>
            <a:off x="914398" y="1626493"/>
            <a:ext cx="9448801" cy="1219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ANSWER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: 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numbers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tree:</a:t>
            </a:r>
          </a:p>
          <a:p>
            <a:pPr marL="457200" indent="-457200" algn="l">
              <a:buAutoNum type="arabicPeriod"/>
            </a:pP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40D75-A232-893F-E7EC-82B3B692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40F7B9D-2AAD-D047-A8C0-9FBE428D5E7C}"/>
              </a:ext>
            </a:extLst>
          </p:cNvPr>
          <p:cNvGrpSpPr/>
          <p:nvPr/>
        </p:nvGrpSpPr>
        <p:grpSpPr>
          <a:xfrm>
            <a:off x="2925808" y="2667000"/>
            <a:ext cx="4101274" cy="1850181"/>
            <a:chOff x="2925808" y="2667000"/>
            <a:chExt cx="4101274" cy="1850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79E4FE2-CCD2-3A47-9E53-77BDACF05647}"/>
                    </a:ext>
                  </a:extLst>
                </p:cNvPr>
                <p:cNvSpPr/>
                <p:nvPr/>
              </p:nvSpPr>
              <p:spPr>
                <a:xfrm flipH="1">
                  <a:off x="4038600" y="266700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79E4FE2-CCD2-3A47-9E53-77BDACF056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8600" y="2667000"/>
                  <a:ext cx="317564" cy="312640"/>
                </a:xfrm>
                <a:prstGeom prst="ellipse">
                  <a:avLst/>
                </a:prstGeom>
                <a:blipFill>
                  <a:blip r:embed="rId3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D98DBE9-16B6-304F-9D61-69157353B609}"/>
                    </a:ext>
                  </a:extLst>
                </p:cNvPr>
                <p:cNvSpPr/>
                <p:nvPr/>
              </p:nvSpPr>
              <p:spPr>
                <a:xfrm flipH="1">
                  <a:off x="3610921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D98DBE9-16B6-304F-9D61-69157353B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610921" y="3290903"/>
                  <a:ext cx="317564" cy="312640"/>
                </a:xfrm>
                <a:prstGeom prst="ellipse">
                  <a:avLst/>
                </a:prstGeom>
                <a:blipFill>
                  <a:blip r:embed="rId4"/>
                  <a:stretch>
                    <a:fillRect l="-25000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82C8A41-A000-744A-A977-CBDAD6DAF2A8}"/>
                    </a:ext>
                  </a:extLst>
                </p:cNvPr>
                <p:cNvSpPr/>
                <p:nvPr/>
              </p:nvSpPr>
              <p:spPr>
                <a:xfrm flipH="1">
                  <a:off x="4332199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82C8A41-A000-744A-A977-CBDAD6DAF2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32199" y="3290903"/>
                  <a:ext cx="317564" cy="312640"/>
                </a:xfrm>
                <a:prstGeom prst="ellipse">
                  <a:avLst/>
                </a:prstGeom>
                <a:blipFill>
                  <a:blip r:embed="rId5"/>
                  <a:stretch>
                    <a:fillRect l="-32143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4B3C8AB-B749-AE44-8A33-A3D7233329DE}"/>
                    </a:ext>
                  </a:extLst>
                </p:cNvPr>
                <p:cNvSpPr/>
                <p:nvPr/>
              </p:nvSpPr>
              <p:spPr>
                <a:xfrm flipH="1">
                  <a:off x="4759088" y="3754679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4B3C8AB-B749-AE44-8A33-A3D7233329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59088" y="3754679"/>
                  <a:ext cx="317564" cy="312640"/>
                </a:xfrm>
                <a:prstGeom prst="ellipse">
                  <a:avLst/>
                </a:prstGeom>
                <a:blipFill>
                  <a:blip r:embed="rId6"/>
                  <a:stretch>
                    <a:fillRect l="-22222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9533DF-F79A-9A4B-8944-5F1919E5B4C7}"/>
                    </a:ext>
                  </a:extLst>
                </p:cNvPr>
                <p:cNvSpPr/>
                <p:nvPr/>
              </p:nvSpPr>
              <p:spPr>
                <a:xfrm flipH="1">
                  <a:off x="2925808" y="3290903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9533DF-F79A-9A4B-8944-5F1919E5B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25808" y="3290903"/>
                  <a:ext cx="317564" cy="312640"/>
                </a:xfrm>
                <a:prstGeom prst="ellipse">
                  <a:avLst/>
                </a:prstGeom>
                <a:blipFill>
                  <a:blip r:embed="rId7"/>
                  <a:stretch>
                    <a:fillRect l="-28571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98FDDA-379D-234E-8AD8-6A631D89CB8F}"/>
                    </a:ext>
                  </a:extLst>
                </p:cNvPr>
                <p:cNvSpPr/>
                <p:nvPr/>
              </p:nvSpPr>
              <p:spPr>
                <a:xfrm flipH="1">
                  <a:off x="3300582" y="389582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98FDDA-379D-234E-8AD8-6A631D89CB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00582" y="3895820"/>
                  <a:ext cx="317564" cy="312640"/>
                </a:xfrm>
                <a:prstGeom prst="ellipse">
                  <a:avLst/>
                </a:prstGeom>
                <a:blipFill>
                  <a:blip r:embed="rId8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B8672A5-40B9-3940-8F91-726421528324}"/>
                    </a:ext>
                  </a:extLst>
                </p:cNvPr>
                <p:cNvSpPr/>
                <p:nvPr/>
              </p:nvSpPr>
              <p:spPr>
                <a:xfrm flipH="1">
                  <a:off x="4081813" y="3754679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B8672A5-40B9-3940-8F91-726421528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81813" y="3754679"/>
                  <a:ext cx="317564" cy="312640"/>
                </a:xfrm>
                <a:prstGeom prst="ellipse">
                  <a:avLst/>
                </a:prstGeom>
                <a:blipFill>
                  <a:blip r:embed="rId9"/>
                  <a:stretch>
                    <a:fillRect l="-37037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45AFBCA-C4E9-B844-A36D-B4BAE4D09219}"/>
                    </a:ext>
                  </a:extLst>
                </p:cNvPr>
                <p:cNvSpPr/>
                <p:nvPr/>
              </p:nvSpPr>
              <p:spPr>
                <a:xfrm flipH="1">
                  <a:off x="4532546" y="4204541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45AFBCA-C4E9-B844-A36D-B4BAE4D09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532546" y="4204541"/>
                  <a:ext cx="317564" cy="312640"/>
                </a:xfrm>
                <a:prstGeom prst="ellipse">
                  <a:avLst/>
                </a:prstGeom>
                <a:blipFill>
                  <a:blip r:embed="rId10"/>
                  <a:stretch>
                    <a:fillRect l="-25000" t="-3704" b="-33333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BE3217F-80D7-9B4A-A7E7-C6E5B2BF1878}"/>
                    </a:ext>
                  </a:extLst>
                </p:cNvPr>
                <p:cNvSpPr/>
                <p:nvPr/>
              </p:nvSpPr>
              <p:spPr>
                <a:xfrm flipH="1">
                  <a:off x="5211609" y="332380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BE3217F-80D7-9B4A-A7E7-C6E5B2BF18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11609" y="3323806"/>
                  <a:ext cx="317564" cy="312640"/>
                </a:xfrm>
                <a:prstGeom prst="ellipse">
                  <a:avLst/>
                </a:prstGeom>
                <a:blipFill>
                  <a:blip r:embed="rId11"/>
                  <a:stretch>
                    <a:fillRect l="-28571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EE43CA3-D413-D040-86D3-9B662B278CDF}"/>
                    </a:ext>
                  </a:extLst>
                </p:cNvPr>
                <p:cNvSpPr/>
                <p:nvPr/>
              </p:nvSpPr>
              <p:spPr>
                <a:xfrm flipH="1">
                  <a:off x="5370391" y="3759230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EE43CA3-D413-D040-86D3-9B662B278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70391" y="3759230"/>
                  <a:ext cx="317564" cy="312640"/>
                </a:xfrm>
                <a:prstGeom prst="ellipse">
                  <a:avLst/>
                </a:prstGeom>
                <a:blipFill>
                  <a:blip r:embed="rId12"/>
                  <a:stretch>
                    <a:fillRect l="-22222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9443327-6E4C-FA40-B466-436612B53BAD}"/>
                    </a:ext>
                  </a:extLst>
                </p:cNvPr>
                <p:cNvSpPr/>
                <p:nvPr/>
              </p:nvSpPr>
              <p:spPr>
                <a:xfrm flipH="1">
                  <a:off x="6319656" y="329769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9443327-6E4C-FA40-B466-436612B53B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19656" y="3297696"/>
                  <a:ext cx="317564" cy="312640"/>
                </a:xfrm>
                <a:prstGeom prst="ellipse">
                  <a:avLst/>
                </a:prstGeom>
                <a:blipFill>
                  <a:blip r:embed="rId13"/>
                  <a:stretch>
                    <a:fillRect l="-29630" t="-3704" b="-29630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887B50F-41B3-3241-B5A4-874E84F2860D}"/>
                    </a:ext>
                  </a:extLst>
                </p:cNvPr>
                <p:cNvSpPr/>
                <p:nvPr/>
              </p:nvSpPr>
              <p:spPr>
                <a:xfrm flipH="1">
                  <a:off x="6709518" y="3726156"/>
                  <a:ext cx="317564" cy="31264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2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887B50F-41B3-3241-B5A4-874E84F28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709518" y="3726156"/>
                  <a:ext cx="317564" cy="312640"/>
                </a:xfrm>
                <a:prstGeom prst="ellipse">
                  <a:avLst/>
                </a:prstGeom>
                <a:blipFill>
                  <a:blip r:embed="rId14"/>
                  <a:stretch>
                    <a:fillRect l="-37037" t="-3571" b="-28571"/>
                  </a:stretch>
                </a:blipFill>
                <a:ln w="190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A0B776-4CC9-1B41-8C0B-EB857D09F766}"/>
                </a:ext>
              </a:extLst>
            </p:cNvPr>
            <p:cNvCxnSpPr>
              <a:stCxn id="7" idx="6"/>
              <a:endCxn id="15" idx="0"/>
            </p:cNvCxnSpPr>
            <p:nvPr/>
          </p:nvCxnSpPr>
          <p:spPr>
            <a:xfrm flipH="1">
              <a:off x="3084590" y="2823320"/>
              <a:ext cx="954010" cy="467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E3B593-10C2-2141-88E7-BC6D22F2CCD3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 flipH="1">
              <a:off x="3769703" y="2933855"/>
              <a:ext cx="315403" cy="357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E75783B-F098-BF49-92BC-146237F88162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 flipH="1">
              <a:off x="3459364" y="3603543"/>
              <a:ext cx="310339" cy="292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3E1EBD-F3F4-3A4D-A65C-113CCF267A6D}"/>
                </a:ext>
              </a:extLst>
            </p:cNvPr>
            <p:cNvCxnSpPr>
              <a:cxnSpLocks/>
              <a:stCxn id="7" idx="4"/>
              <a:endCxn id="10" idx="7"/>
            </p:cNvCxnSpPr>
            <p:nvPr/>
          </p:nvCxnSpPr>
          <p:spPr>
            <a:xfrm>
              <a:off x="4197382" y="2979640"/>
              <a:ext cx="181323" cy="3570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07DE7E-6063-E142-A700-917C3F6B5107}"/>
                </a:ext>
              </a:extLst>
            </p:cNvPr>
            <p:cNvCxnSpPr>
              <a:cxnSpLocks/>
              <a:stCxn id="7" idx="3"/>
              <a:endCxn id="24" idx="7"/>
            </p:cNvCxnSpPr>
            <p:nvPr/>
          </p:nvCxnSpPr>
          <p:spPr>
            <a:xfrm>
              <a:off x="4309658" y="2933855"/>
              <a:ext cx="948457" cy="4357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46618F-BD51-EE43-AFB3-973E41413892}"/>
                </a:ext>
              </a:extLst>
            </p:cNvPr>
            <p:cNvCxnSpPr>
              <a:cxnSpLocks/>
              <a:stCxn id="7" idx="2"/>
              <a:endCxn id="26" idx="0"/>
            </p:cNvCxnSpPr>
            <p:nvPr/>
          </p:nvCxnSpPr>
          <p:spPr>
            <a:xfrm>
              <a:off x="4356164" y="2823320"/>
              <a:ext cx="2122274" cy="474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F0D7850-71EB-7D44-B6C2-FF6BFFFFF513}"/>
                </a:ext>
              </a:extLst>
            </p:cNvPr>
            <p:cNvCxnSpPr>
              <a:cxnSpLocks/>
              <a:stCxn id="26" idx="4"/>
              <a:endCxn id="27" idx="7"/>
            </p:cNvCxnSpPr>
            <p:nvPr/>
          </p:nvCxnSpPr>
          <p:spPr>
            <a:xfrm>
              <a:off x="6478438" y="3610336"/>
              <a:ext cx="277586" cy="1616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994202C-220A-014D-9D78-EEE9E15BF3FF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>
              <a:off x="5482667" y="3590661"/>
              <a:ext cx="46506" cy="168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3568C04-D2BA-0B43-A9B3-65E0A6DDB1BA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>
              <a:off x="4603257" y="3557758"/>
              <a:ext cx="202337" cy="2427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61F6D1F-3D07-1A46-B238-914762C3A9BB}"/>
                </a:ext>
              </a:extLst>
            </p:cNvPr>
            <p:cNvCxnSpPr>
              <a:cxnSpLocks/>
              <a:stCxn id="10" idx="4"/>
              <a:endCxn id="20" idx="7"/>
            </p:cNvCxnSpPr>
            <p:nvPr/>
          </p:nvCxnSpPr>
          <p:spPr>
            <a:xfrm flipH="1">
              <a:off x="4128319" y="3603543"/>
              <a:ext cx="362662" cy="196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64371E6-ACFE-D345-AEF1-A50A969F60FF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>
            <a:xfrm flipH="1">
              <a:off x="4691328" y="4067319"/>
              <a:ext cx="226542" cy="1372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bject 43">
            <a:extLst>
              <a:ext uri="{FF2B5EF4-FFF2-40B4-BE49-F238E27FC236}">
                <a16:creationId xmlns:a16="http://schemas.microsoft.com/office/drawing/2014/main" id="{2533B56D-BCCB-4C94-8024-B16F0676B5EC}"/>
              </a:ext>
            </a:extLst>
          </p:cNvPr>
          <p:cNvSpPr txBox="1"/>
          <p:nvPr/>
        </p:nvSpPr>
        <p:spPr>
          <a:xfrm>
            <a:off x="2997277" y="356709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1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29" name="object 43">
            <a:extLst>
              <a:ext uri="{FF2B5EF4-FFF2-40B4-BE49-F238E27FC236}">
                <a16:creationId xmlns:a16="http://schemas.microsoft.com/office/drawing/2014/main" id="{CBD10836-9FAA-4EF0-BD0C-FAC927477139}"/>
              </a:ext>
            </a:extLst>
          </p:cNvPr>
          <p:cNvSpPr txBox="1"/>
          <p:nvPr/>
        </p:nvSpPr>
        <p:spPr>
          <a:xfrm>
            <a:off x="3365267" y="416031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2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0" name="object 43">
            <a:extLst>
              <a:ext uri="{FF2B5EF4-FFF2-40B4-BE49-F238E27FC236}">
                <a16:creationId xmlns:a16="http://schemas.microsoft.com/office/drawing/2014/main" id="{C1D80864-9312-49B1-B55E-EA762194FC5C}"/>
              </a:ext>
            </a:extLst>
          </p:cNvPr>
          <p:cNvSpPr txBox="1"/>
          <p:nvPr/>
        </p:nvSpPr>
        <p:spPr>
          <a:xfrm>
            <a:off x="3730942" y="3553052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3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1" name="object 43">
            <a:extLst>
              <a:ext uri="{FF2B5EF4-FFF2-40B4-BE49-F238E27FC236}">
                <a16:creationId xmlns:a16="http://schemas.microsoft.com/office/drawing/2014/main" id="{F9233B26-A16C-4DA0-93D8-E4D7DAD81254}"/>
              </a:ext>
            </a:extLst>
          </p:cNvPr>
          <p:cNvSpPr txBox="1"/>
          <p:nvPr/>
        </p:nvSpPr>
        <p:spPr>
          <a:xfrm>
            <a:off x="4134867" y="406720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4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FBBF6A18-B1F3-4280-8127-CAA208FF8491}"/>
              </a:ext>
            </a:extLst>
          </p:cNvPr>
          <p:cNvSpPr txBox="1"/>
          <p:nvPr/>
        </p:nvSpPr>
        <p:spPr>
          <a:xfrm>
            <a:off x="4603257" y="453690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5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3" name="object 43">
            <a:extLst>
              <a:ext uri="{FF2B5EF4-FFF2-40B4-BE49-F238E27FC236}">
                <a16:creationId xmlns:a16="http://schemas.microsoft.com/office/drawing/2014/main" id="{46497A4F-30B7-4F2B-95A1-264B19652429}"/>
              </a:ext>
            </a:extLst>
          </p:cNvPr>
          <p:cNvSpPr txBox="1"/>
          <p:nvPr/>
        </p:nvSpPr>
        <p:spPr>
          <a:xfrm>
            <a:off x="5559787" y="325346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9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07BB9E5-8DAC-437E-931B-288D18E9DE29}"/>
              </a:ext>
            </a:extLst>
          </p:cNvPr>
          <p:cNvSpPr txBox="1"/>
          <p:nvPr/>
        </p:nvSpPr>
        <p:spPr>
          <a:xfrm>
            <a:off x="4675056" y="324511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7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7" name="object 43">
            <a:extLst>
              <a:ext uri="{FF2B5EF4-FFF2-40B4-BE49-F238E27FC236}">
                <a16:creationId xmlns:a16="http://schemas.microsoft.com/office/drawing/2014/main" id="{0BC616F9-FECA-4B50-9E08-771441AC0846}"/>
              </a:ext>
            </a:extLst>
          </p:cNvPr>
          <p:cNvSpPr txBox="1"/>
          <p:nvPr/>
        </p:nvSpPr>
        <p:spPr>
          <a:xfrm>
            <a:off x="5472559" y="401621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8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D34ABA71-FD4F-4792-9FEF-506828440202}"/>
              </a:ext>
            </a:extLst>
          </p:cNvPr>
          <p:cNvSpPr txBox="1"/>
          <p:nvPr/>
        </p:nvSpPr>
        <p:spPr>
          <a:xfrm>
            <a:off x="5056867" y="415336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6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6E84DD47-CBF8-462B-B04C-A7CD4803813B}"/>
              </a:ext>
            </a:extLst>
          </p:cNvPr>
          <p:cNvSpPr txBox="1"/>
          <p:nvPr/>
        </p:nvSpPr>
        <p:spPr>
          <a:xfrm>
            <a:off x="6766537" y="40044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10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940AC208-9C3E-4B71-A7F4-EA3EA83B83F1}"/>
              </a:ext>
            </a:extLst>
          </p:cNvPr>
          <p:cNvSpPr txBox="1"/>
          <p:nvPr/>
        </p:nvSpPr>
        <p:spPr>
          <a:xfrm>
            <a:off x="6698018" y="324511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11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7D550DB8-13B4-4FC3-A56E-8737B1085623}"/>
              </a:ext>
            </a:extLst>
          </p:cNvPr>
          <p:cNvSpPr txBox="1"/>
          <p:nvPr/>
        </p:nvSpPr>
        <p:spPr>
          <a:xfrm>
            <a:off x="4029341" y="232235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150" spc="10" dirty="0">
                <a:latin typeface="Carlito"/>
                <a:cs typeface="Carlito"/>
              </a:rPr>
              <a:t>12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812E8-D103-1EAF-A7E5-E13F9AF382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30A54-ED7C-A66F-3E04-2A3C25153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587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B9283DEE-3B10-4B41-88AB-88E553A4485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22881" y="1458476"/>
                <a:ext cx="4853162" cy="5130086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How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generalize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above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steps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any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DAG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?</a:t>
                </a:r>
              </a:p>
              <a:p>
                <a:pPr algn="l"/>
                <a:endParaRPr lang="en-US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pPr algn="l"/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Main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idea:</a:t>
                </a:r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spanning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tree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(tree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cover)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DAG.</a:t>
                </a:r>
                <a:r>
                  <a:rPr lang="zh-CN" altLang="en-US" dirty="0"/>
                  <a:t> </a:t>
                </a:r>
                <a:endParaRPr lang="en-AU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through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tree.</a:t>
                </a:r>
                <a:r>
                  <a:rPr lang="zh-CN" altLang="en-US" dirty="0"/>
                  <a:t> </a:t>
                </a:r>
                <a:endParaRPr lang="en-AU" altLang="zh-CN" dirty="0"/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Recover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non-tree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edges 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 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reachability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information.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dirty="0"/>
                  <a:t>We assume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DAG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has only one connected component</a:t>
                </a:r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contains multiple connected components, we connect them to a virtual root node. </a:t>
                </a:r>
              </a:p>
            </p:txBody>
          </p:sp>
        </mc:Choice>
        <mc:Fallback xmlns=""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B9283DEE-3B10-4B41-88AB-88E553A4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81" y="1458476"/>
                <a:ext cx="4853162" cy="5130086"/>
              </a:xfrm>
              <a:prstGeom prst="rect">
                <a:avLst/>
              </a:prstGeom>
              <a:blipFill>
                <a:blip r:embed="rId3"/>
                <a:stretch>
                  <a:fillRect l="-1004" t="-475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408912E-7B88-BDBC-8BC7-3BCAB10B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5CC7A-ED7A-A3C4-16DE-76FE41D3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BC029-037E-9DFD-9078-E5B3F45F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22</a:t>
            </a:fld>
            <a:endParaRPr lang="en-AU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405C30A-5BAA-CA41-9888-8EFFFC36A502}"/>
              </a:ext>
            </a:extLst>
          </p:cNvPr>
          <p:cNvGrpSpPr/>
          <p:nvPr/>
        </p:nvGrpSpPr>
        <p:grpSpPr>
          <a:xfrm>
            <a:off x="5791200" y="1371600"/>
            <a:ext cx="5818171" cy="3484389"/>
            <a:chOff x="5562600" y="1524000"/>
            <a:chExt cx="5818171" cy="348438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F37D97A-BC86-A247-9B05-989255C9BA9D}"/>
                </a:ext>
              </a:extLst>
            </p:cNvPr>
            <p:cNvGrpSpPr/>
            <p:nvPr/>
          </p:nvGrpSpPr>
          <p:grpSpPr>
            <a:xfrm>
              <a:off x="5562600" y="1524000"/>
              <a:ext cx="5818171" cy="3484389"/>
              <a:chOff x="5681187" y="2422780"/>
              <a:chExt cx="5818171" cy="3484389"/>
            </a:xfrm>
          </p:grpSpPr>
          <p:grpSp>
            <p:nvGrpSpPr>
              <p:cNvPr id="79" name="object 4">
                <a:extLst>
                  <a:ext uri="{FF2B5EF4-FFF2-40B4-BE49-F238E27FC236}">
                    <a16:creationId xmlns:a16="http://schemas.microsoft.com/office/drawing/2014/main" id="{D9FCBF2F-F9C8-CF4A-A681-34873416D423}"/>
                  </a:ext>
                </a:extLst>
              </p:cNvPr>
              <p:cNvGrpSpPr/>
              <p:nvPr/>
            </p:nvGrpSpPr>
            <p:grpSpPr>
              <a:xfrm>
                <a:off x="8991600" y="2422780"/>
                <a:ext cx="640715" cy="638810"/>
                <a:chOff x="3524043" y="1394026"/>
                <a:chExt cx="640715" cy="638810"/>
              </a:xfrm>
            </p:grpSpPr>
            <p:sp>
              <p:nvSpPr>
                <p:cNvPr id="109" name="object 5">
                  <a:extLst>
                    <a:ext uri="{FF2B5EF4-FFF2-40B4-BE49-F238E27FC236}">
                      <a16:creationId xmlns:a16="http://schemas.microsoft.com/office/drawing/2014/main" id="{245EBBDD-22A1-0242-BAE1-F6B0316717DA}"/>
                    </a:ext>
                  </a:extLst>
                </p:cNvPr>
                <p:cNvSpPr/>
                <p:nvPr/>
              </p:nvSpPr>
              <p:spPr>
                <a:xfrm>
                  <a:off x="3532933" y="1402916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30">
                      <a:moveTo>
                        <a:pt x="311173" y="0"/>
                      </a:move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5" y="400117"/>
                      </a:lnTo>
                      <a:lnTo>
                        <a:pt x="28901" y="441336"/>
                      </a:lnTo>
                      <a:lnTo>
                        <a:pt x="50096" y="479499"/>
                      </a:lnTo>
                      <a:lnTo>
                        <a:pt x="76271" y="514128"/>
                      </a:lnTo>
                      <a:lnTo>
                        <a:pt x="106944" y="544743"/>
                      </a:lnTo>
                      <a:lnTo>
                        <a:pt x="141634" y="570866"/>
                      </a:lnTo>
                      <a:lnTo>
                        <a:pt x="179860" y="592017"/>
                      </a:lnTo>
                      <a:lnTo>
                        <a:pt x="221141" y="607718"/>
                      </a:lnTo>
                      <a:lnTo>
                        <a:pt x="264996" y="617489"/>
                      </a:lnTo>
                      <a:lnTo>
                        <a:pt x="310943" y="620853"/>
                      </a:lnTo>
                      <a:lnTo>
                        <a:pt x="356948" y="617489"/>
                      </a:lnTo>
                      <a:lnTo>
                        <a:pt x="400850" y="607718"/>
                      </a:lnTo>
                      <a:lnTo>
                        <a:pt x="442172" y="592017"/>
                      </a:lnTo>
                      <a:lnTo>
                        <a:pt x="480434" y="570866"/>
                      </a:lnTo>
                      <a:lnTo>
                        <a:pt x="515156" y="544743"/>
                      </a:lnTo>
                      <a:lnTo>
                        <a:pt x="545861" y="514128"/>
                      </a:lnTo>
                      <a:lnTo>
                        <a:pt x="572068" y="479499"/>
                      </a:lnTo>
                      <a:lnTo>
                        <a:pt x="593300" y="441336"/>
                      </a:lnTo>
                      <a:lnTo>
                        <a:pt x="609076" y="400117"/>
                      </a:lnTo>
                      <a:lnTo>
                        <a:pt x="618918" y="356320"/>
                      </a:lnTo>
                      <a:lnTo>
                        <a:pt x="622347" y="310426"/>
                      </a:ln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10" name="object 6">
                  <a:extLst>
                    <a:ext uri="{FF2B5EF4-FFF2-40B4-BE49-F238E27FC236}">
                      <a16:creationId xmlns:a16="http://schemas.microsoft.com/office/drawing/2014/main" id="{615C00EB-C0A9-424D-8906-6A0E7DF56834}"/>
                    </a:ext>
                  </a:extLst>
                </p:cNvPr>
                <p:cNvSpPr/>
                <p:nvPr/>
              </p:nvSpPr>
              <p:spPr>
                <a:xfrm>
                  <a:off x="3532933" y="1402916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30">
                      <a:moveTo>
                        <a:pt x="622347" y="310426"/>
                      </a:move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5" y="400117"/>
                      </a:lnTo>
                      <a:lnTo>
                        <a:pt x="28901" y="441336"/>
                      </a:lnTo>
                      <a:lnTo>
                        <a:pt x="50096" y="479499"/>
                      </a:lnTo>
                      <a:lnTo>
                        <a:pt x="76271" y="514128"/>
                      </a:lnTo>
                      <a:lnTo>
                        <a:pt x="106944" y="544743"/>
                      </a:lnTo>
                      <a:lnTo>
                        <a:pt x="141634" y="570866"/>
                      </a:lnTo>
                      <a:lnTo>
                        <a:pt x="179860" y="592017"/>
                      </a:lnTo>
                      <a:lnTo>
                        <a:pt x="221141" y="607718"/>
                      </a:lnTo>
                      <a:lnTo>
                        <a:pt x="264996" y="617489"/>
                      </a:lnTo>
                      <a:lnTo>
                        <a:pt x="310943" y="620853"/>
                      </a:lnTo>
                      <a:lnTo>
                        <a:pt x="356948" y="617489"/>
                      </a:lnTo>
                      <a:lnTo>
                        <a:pt x="400850" y="607718"/>
                      </a:lnTo>
                      <a:lnTo>
                        <a:pt x="442172" y="592017"/>
                      </a:lnTo>
                      <a:lnTo>
                        <a:pt x="480434" y="570866"/>
                      </a:lnTo>
                      <a:lnTo>
                        <a:pt x="515156" y="544743"/>
                      </a:lnTo>
                      <a:lnTo>
                        <a:pt x="545861" y="514128"/>
                      </a:lnTo>
                      <a:lnTo>
                        <a:pt x="572068" y="479499"/>
                      </a:lnTo>
                      <a:lnTo>
                        <a:pt x="593300" y="441336"/>
                      </a:lnTo>
                      <a:lnTo>
                        <a:pt x="609076" y="400117"/>
                      </a:lnTo>
                      <a:lnTo>
                        <a:pt x="618918" y="356320"/>
                      </a:lnTo>
                      <a:lnTo>
                        <a:pt x="622347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80" name="object 7">
                <a:extLst>
                  <a:ext uri="{FF2B5EF4-FFF2-40B4-BE49-F238E27FC236}">
                    <a16:creationId xmlns:a16="http://schemas.microsoft.com/office/drawing/2014/main" id="{2016CB1F-F45A-BF4E-A51E-A1150A484140}"/>
                  </a:ext>
                </a:extLst>
              </p:cNvPr>
              <p:cNvSpPr txBox="1"/>
              <p:nvPr/>
            </p:nvSpPr>
            <p:spPr>
              <a:xfrm>
                <a:off x="9232580" y="2536237"/>
                <a:ext cx="15811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a</a:t>
                </a:r>
                <a:endParaRPr sz="2150" dirty="0">
                  <a:latin typeface="Carlito"/>
                  <a:cs typeface="Carlito"/>
                </a:endParaRPr>
              </a:p>
            </p:txBody>
          </p:sp>
          <p:sp>
            <p:nvSpPr>
              <p:cNvPr id="81" name="object 10">
                <a:extLst>
                  <a:ext uri="{FF2B5EF4-FFF2-40B4-BE49-F238E27FC236}">
                    <a16:creationId xmlns:a16="http://schemas.microsoft.com/office/drawing/2014/main" id="{13DD57AB-EECB-F14D-B88A-C26AAC16A43D}"/>
                  </a:ext>
                </a:extLst>
              </p:cNvPr>
              <p:cNvSpPr/>
              <p:nvPr/>
            </p:nvSpPr>
            <p:spPr>
              <a:xfrm>
                <a:off x="7800972" y="338134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78" y="617489"/>
                    </a:lnTo>
                    <a:lnTo>
                      <a:pt x="401079" y="607718"/>
                    </a:lnTo>
                    <a:lnTo>
                      <a:pt x="442398" y="592017"/>
                    </a:lnTo>
                    <a:lnTo>
                      <a:pt x="480653" y="570866"/>
                    </a:lnTo>
                    <a:lnTo>
                      <a:pt x="515365" y="544743"/>
                    </a:lnTo>
                    <a:lnTo>
                      <a:pt x="546054" y="514128"/>
                    </a:lnTo>
                    <a:lnTo>
                      <a:pt x="572239" y="479499"/>
                    </a:lnTo>
                    <a:lnTo>
                      <a:pt x="593441" y="441336"/>
                    </a:lnTo>
                    <a:lnTo>
                      <a:pt x="609180" y="400117"/>
                    </a:lnTo>
                    <a:lnTo>
                      <a:pt x="618975" y="356320"/>
                    </a:lnTo>
                    <a:lnTo>
                      <a:pt x="622347" y="310426"/>
                    </a:lnTo>
                    <a:lnTo>
                      <a:pt x="618975" y="264584"/>
                    </a:lnTo>
                    <a:lnTo>
                      <a:pt x="609180" y="220820"/>
                    </a:lnTo>
                    <a:lnTo>
                      <a:pt x="593441" y="179616"/>
                    </a:lnTo>
                    <a:lnTo>
                      <a:pt x="572239" y="141455"/>
                    </a:lnTo>
                    <a:lnTo>
                      <a:pt x="546054" y="106818"/>
                    </a:lnTo>
                    <a:lnTo>
                      <a:pt x="515365" y="76187"/>
                    </a:lnTo>
                    <a:lnTo>
                      <a:pt x="480653" y="50045"/>
                    </a:lnTo>
                    <a:lnTo>
                      <a:pt x="442398" y="28873"/>
                    </a:lnTo>
                    <a:lnTo>
                      <a:pt x="401079" y="13154"/>
                    </a:lnTo>
                    <a:lnTo>
                      <a:pt x="357178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r>
                  <a:rPr lang="zh-CN" altLang="en-US" dirty="0"/>
                  <a:t>   </a:t>
                </a:r>
                <a:endParaRPr lang="en-AU" altLang="zh-CN" dirty="0"/>
              </a:p>
            </p:txBody>
          </p:sp>
          <p:sp>
            <p:nvSpPr>
              <p:cNvPr id="82" name="object 11">
                <a:extLst>
                  <a:ext uri="{FF2B5EF4-FFF2-40B4-BE49-F238E27FC236}">
                    <a16:creationId xmlns:a16="http://schemas.microsoft.com/office/drawing/2014/main" id="{25884196-8ECF-C34E-92FC-8B5662DD843A}"/>
                  </a:ext>
                </a:extLst>
              </p:cNvPr>
              <p:cNvSpPr/>
              <p:nvPr/>
            </p:nvSpPr>
            <p:spPr>
              <a:xfrm>
                <a:off x="7800972" y="338134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5" y="264584"/>
                    </a:lnTo>
                    <a:lnTo>
                      <a:pt x="609180" y="220820"/>
                    </a:lnTo>
                    <a:lnTo>
                      <a:pt x="593441" y="179616"/>
                    </a:lnTo>
                    <a:lnTo>
                      <a:pt x="572239" y="141455"/>
                    </a:lnTo>
                    <a:lnTo>
                      <a:pt x="546054" y="106818"/>
                    </a:lnTo>
                    <a:lnTo>
                      <a:pt x="515365" y="76187"/>
                    </a:lnTo>
                    <a:lnTo>
                      <a:pt x="480653" y="50045"/>
                    </a:lnTo>
                    <a:lnTo>
                      <a:pt x="442398" y="28873"/>
                    </a:lnTo>
                    <a:lnTo>
                      <a:pt x="401079" y="13154"/>
                    </a:lnTo>
                    <a:lnTo>
                      <a:pt x="357178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78" y="617489"/>
                    </a:lnTo>
                    <a:lnTo>
                      <a:pt x="401079" y="607718"/>
                    </a:lnTo>
                    <a:lnTo>
                      <a:pt x="442398" y="592017"/>
                    </a:lnTo>
                    <a:lnTo>
                      <a:pt x="480653" y="570866"/>
                    </a:lnTo>
                    <a:lnTo>
                      <a:pt x="515365" y="544743"/>
                    </a:lnTo>
                    <a:lnTo>
                      <a:pt x="546054" y="514128"/>
                    </a:lnTo>
                    <a:lnTo>
                      <a:pt x="572239" y="479499"/>
                    </a:lnTo>
                    <a:lnTo>
                      <a:pt x="593441" y="441336"/>
                    </a:lnTo>
                    <a:lnTo>
                      <a:pt x="609180" y="400117"/>
                    </a:lnTo>
                    <a:lnTo>
                      <a:pt x="618975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83" name="object 13">
                <a:extLst>
                  <a:ext uri="{FF2B5EF4-FFF2-40B4-BE49-F238E27FC236}">
                    <a16:creationId xmlns:a16="http://schemas.microsoft.com/office/drawing/2014/main" id="{A5A1A45A-DF10-F74C-8D95-1929D27FAB93}"/>
                  </a:ext>
                </a:extLst>
              </p:cNvPr>
              <p:cNvGrpSpPr/>
              <p:nvPr/>
            </p:nvGrpSpPr>
            <p:grpSpPr>
              <a:xfrm>
                <a:off x="8784151" y="4181865"/>
                <a:ext cx="640715" cy="638810"/>
                <a:chOff x="3316594" y="3153111"/>
                <a:chExt cx="640715" cy="638810"/>
              </a:xfrm>
            </p:grpSpPr>
            <p:sp>
              <p:nvSpPr>
                <p:cNvPr id="107" name="object 14">
                  <a:extLst>
                    <a:ext uri="{FF2B5EF4-FFF2-40B4-BE49-F238E27FC236}">
                      <a16:creationId xmlns:a16="http://schemas.microsoft.com/office/drawing/2014/main" id="{8BA2BF12-3E89-BD48-B362-D5F17A629FA4}"/>
                    </a:ext>
                  </a:extLst>
                </p:cNvPr>
                <p:cNvSpPr/>
                <p:nvPr/>
              </p:nvSpPr>
              <p:spPr>
                <a:xfrm>
                  <a:off x="3325484" y="3162001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311173" y="0"/>
                      </a:move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5" y="400117"/>
                      </a:lnTo>
                      <a:lnTo>
                        <a:pt x="28901" y="441336"/>
                      </a:lnTo>
                      <a:lnTo>
                        <a:pt x="50096" y="479499"/>
                      </a:lnTo>
                      <a:lnTo>
                        <a:pt x="76271" y="514128"/>
                      </a:lnTo>
                      <a:lnTo>
                        <a:pt x="106944" y="544743"/>
                      </a:lnTo>
                      <a:lnTo>
                        <a:pt x="141634" y="570866"/>
                      </a:lnTo>
                      <a:lnTo>
                        <a:pt x="179860" y="592017"/>
                      </a:lnTo>
                      <a:lnTo>
                        <a:pt x="221141" y="607718"/>
                      </a:lnTo>
                      <a:lnTo>
                        <a:pt x="264996" y="617489"/>
                      </a:lnTo>
                      <a:lnTo>
                        <a:pt x="310943" y="620853"/>
                      </a:lnTo>
                      <a:lnTo>
                        <a:pt x="356948" y="617489"/>
                      </a:lnTo>
                      <a:lnTo>
                        <a:pt x="400850" y="607718"/>
                      </a:lnTo>
                      <a:lnTo>
                        <a:pt x="442172" y="592017"/>
                      </a:lnTo>
                      <a:lnTo>
                        <a:pt x="480434" y="570866"/>
                      </a:lnTo>
                      <a:lnTo>
                        <a:pt x="515156" y="544743"/>
                      </a:lnTo>
                      <a:lnTo>
                        <a:pt x="545861" y="514128"/>
                      </a:lnTo>
                      <a:lnTo>
                        <a:pt x="572068" y="479499"/>
                      </a:lnTo>
                      <a:lnTo>
                        <a:pt x="593300" y="441336"/>
                      </a:lnTo>
                      <a:lnTo>
                        <a:pt x="609076" y="400117"/>
                      </a:lnTo>
                      <a:lnTo>
                        <a:pt x="618918" y="356320"/>
                      </a:lnTo>
                      <a:lnTo>
                        <a:pt x="622347" y="310426"/>
                      </a:ln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8" name="object 15">
                  <a:extLst>
                    <a:ext uri="{FF2B5EF4-FFF2-40B4-BE49-F238E27FC236}">
                      <a16:creationId xmlns:a16="http://schemas.microsoft.com/office/drawing/2014/main" id="{E62A562D-6BDC-0C47-AFE2-3063260545BF}"/>
                    </a:ext>
                  </a:extLst>
                </p:cNvPr>
                <p:cNvSpPr/>
                <p:nvPr/>
              </p:nvSpPr>
              <p:spPr>
                <a:xfrm>
                  <a:off x="3325484" y="3162001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622347" y="310426"/>
                      </a:move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5" y="400117"/>
                      </a:lnTo>
                      <a:lnTo>
                        <a:pt x="28901" y="441336"/>
                      </a:lnTo>
                      <a:lnTo>
                        <a:pt x="50096" y="479499"/>
                      </a:lnTo>
                      <a:lnTo>
                        <a:pt x="76271" y="514128"/>
                      </a:lnTo>
                      <a:lnTo>
                        <a:pt x="106944" y="544743"/>
                      </a:lnTo>
                      <a:lnTo>
                        <a:pt x="141634" y="570866"/>
                      </a:lnTo>
                      <a:lnTo>
                        <a:pt x="179860" y="592017"/>
                      </a:lnTo>
                      <a:lnTo>
                        <a:pt x="221141" y="607718"/>
                      </a:lnTo>
                      <a:lnTo>
                        <a:pt x="264996" y="617489"/>
                      </a:lnTo>
                      <a:lnTo>
                        <a:pt x="310943" y="620853"/>
                      </a:lnTo>
                      <a:lnTo>
                        <a:pt x="356948" y="617489"/>
                      </a:lnTo>
                      <a:lnTo>
                        <a:pt x="400850" y="607718"/>
                      </a:lnTo>
                      <a:lnTo>
                        <a:pt x="442172" y="592017"/>
                      </a:lnTo>
                      <a:lnTo>
                        <a:pt x="480434" y="570866"/>
                      </a:lnTo>
                      <a:lnTo>
                        <a:pt x="515156" y="544743"/>
                      </a:lnTo>
                      <a:lnTo>
                        <a:pt x="545861" y="514128"/>
                      </a:lnTo>
                      <a:lnTo>
                        <a:pt x="572068" y="479499"/>
                      </a:lnTo>
                      <a:lnTo>
                        <a:pt x="593300" y="441336"/>
                      </a:lnTo>
                      <a:lnTo>
                        <a:pt x="609076" y="400117"/>
                      </a:lnTo>
                      <a:lnTo>
                        <a:pt x="618918" y="356320"/>
                      </a:lnTo>
                      <a:lnTo>
                        <a:pt x="622347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84" name="object 16">
                <a:extLst>
                  <a:ext uri="{FF2B5EF4-FFF2-40B4-BE49-F238E27FC236}">
                    <a16:creationId xmlns:a16="http://schemas.microsoft.com/office/drawing/2014/main" id="{AF56A065-E832-8042-944F-4F39131E12C8}"/>
                  </a:ext>
                </a:extLst>
              </p:cNvPr>
              <p:cNvSpPr txBox="1"/>
              <p:nvPr/>
            </p:nvSpPr>
            <p:spPr>
              <a:xfrm>
                <a:off x="9032968" y="4295322"/>
                <a:ext cx="14287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c</a:t>
                </a:r>
                <a:endParaRPr sz="2150" dirty="0">
                  <a:latin typeface="Carlito"/>
                  <a:cs typeface="Carlito"/>
                </a:endParaRPr>
              </a:p>
            </p:txBody>
          </p:sp>
          <p:grpSp>
            <p:nvGrpSpPr>
              <p:cNvPr id="85" name="object 18">
                <a:extLst>
                  <a:ext uri="{FF2B5EF4-FFF2-40B4-BE49-F238E27FC236}">
                    <a16:creationId xmlns:a16="http://schemas.microsoft.com/office/drawing/2014/main" id="{8450266B-8E83-CD44-A9A7-41E89259BFC9}"/>
                  </a:ext>
                </a:extLst>
              </p:cNvPr>
              <p:cNvGrpSpPr/>
              <p:nvPr/>
            </p:nvGrpSpPr>
            <p:grpSpPr>
              <a:xfrm>
                <a:off x="6605818" y="4388817"/>
                <a:ext cx="640715" cy="638810"/>
                <a:chOff x="1138261" y="3360063"/>
                <a:chExt cx="640715" cy="638810"/>
              </a:xfrm>
            </p:grpSpPr>
            <p:sp>
              <p:nvSpPr>
                <p:cNvPr id="105" name="object 19">
                  <a:extLst>
                    <a:ext uri="{FF2B5EF4-FFF2-40B4-BE49-F238E27FC236}">
                      <a16:creationId xmlns:a16="http://schemas.microsoft.com/office/drawing/2014/main" id="{86647151-DCA0-214E-B385-B38A4BE92827}"/>
                    </a:ext>
                  </a:extLst>
                </p:cNvPr>
                <p:cNvSpPr/>
                <p:nvPr/>
              </p:nvSpPr>
              <p:spPr>
                <a:xfrm>
                  <a:off x="1147151" y="3368953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311173" y="0"/>
                      </a:moveTo>
                      <a:lnTo>
                        <a:pt x="265190" y="3368"/>
                      </a:lnTo>
                      <a:lnTo>
                        <a:pt x="221301" y="13154"/>
                      </a:lnTo>
                      <a:lnTo>
                        <a:pt x="179989" y="28873"/>
                      </a:lnTo>
                      <a:lnTo>
                        <a:pt x="141734" y="50045"/>
                      </a:lnTo>
                      <a:lnTo>
                        <a:pt x="107019" y="76187"/>
                      </a:lnTo>
                      <a:lnTo>
                        <a:pt x="76324" y="106818"/>
                      </a:lnTo>
                      <a:lnTo>
                        <a:pt x="50131" y="141455"/>
                      </a:lnTo>
                      <a:lnTo>
                        <a:pt x="28920" y="179616"/>
                      </a:lnTo>
                      <a:lnTo>
                        <a:pt x="13174" y="220820"/>
                      </a:lnTo>
                      <a:lnTo>
                        <a:pt x="3373" y="264584"/>
                      </a:lnTo>
                      <a:lnTo>
                        <a:pt x="0" y="310426"/>
                      </a:lnTo>
                      <a:lnTo>
                        <a:pt x="3373" y="356320"/>
                      </a:lnTo>
                      <a:lnTo>
                        <a:pt x="13174" y="400117"/>
                      </a:lnTo>
                      <a:lnTo>
                        <a:pt x="28920" y="441336"/>
                      </a:lnTo>
                      <a:lnTo>
                        <a:pt x="50131" y="479499"/>
                      </a:lnTo>
                      <a:lnTo>
                        <a:pt x="76324" y="514128"/>
                      </a:lnTo>
                      <a:lnTo>
                        <a:pt x="107019" y="544743"/>
                      </a:lnTo>
                      <a:lnTo>
                        <a:pt x="141734" y="570866"/>
                      </a:lnTo>
                      <a:lnTo>
                        <a:pt x="179989" y="592017"/>
                      </a:lnTo>
                      <a:lnTo>
                        <a:pt x="221301" y="607718"/>
                      </a:lnTo>
                      <a:lnTo>
                        <a:pt x="265190" y="617489"/>
                      </a:lnTo>
                      <a:lnTo>
                        <a:pt x="311173" y="620853"/>
                      </a:lnTo>
                      <a:lnTo>
                        <a:pt x="357157" y="617489"/>
                      </a:lnTo>
                      <a:lnTo>
                        <a:pt x="401046" y="607718"/>
                      </a:lnTo>
                      <a:lnTo>
                        <a:pt x="442358" y="592017"/>
                      </a:lnTo>
                      <a:lnTo>
                        <a:pt x="480612" y="570866"/>
                      </a:lnTo>
                      <a:lnTo>
                        <a:pt x="515328" y="544743"/>
                      </a:lnTo>
                      <a:lnTo>
                        <a:pt x="546023" y="514128"/>
                      </a:lnTo>
                      <a:lnTo>
                        <a:pt x="572216" y="479499"/>
                      </a:lnTo>
                      <a:lnTo>
                        <a:pt x="593427" y="441336"/>
                      </a:lnTo>
                      <a:lnTo>
                        <a:pt x="609173" y="400117"/>
                      </a:lnTo>
                      <a:lnTo>
                        <a:pt x="618973" y="356320"/>
                      </a:lnTo>
                      <a:lnTo>
                        <a:pt x="622347" y="310426"/>
                      </a:lnTo>
                      <a:lnTo>
                        <a:pt x="618973" y="264584"/>
                      </a:lnTo>
                      <a:lnTo>
                        <a:pt x="609173" y="220820"/>
                      </a:lnTo>
                      <a:lnTo>
                        <a:pt x="593427" y="179616"/>
                      </a:lnTo>
                      <a:lnTo>
                        <a:pt x="572216" y="141455"/>
                      </a:lnTo>
                      <a:lnTo>
                        <a:pt x="546023" y="106818"/>
                      </a:lnTo>
                      <a:lnTo>
                        <a:pt x="515328" y="76187"/>
                      </a:lnTo>
                      <a:lnTo>
                        <a:pt x="480612" y="50045"/>
                      </a:lnTo>
                      <a:lnTo>
                        <a:pt x="442358" y="28873"/>
                      </a:lnTo>
                      <a:lnTo>
                        <a:pt x="401046" y="13154"/>
                      </a:lnTo>
                      <a:lnTo>
                        <a:pt x="357157" y="3368"/>
                      </a:lnTo>
                      <a:lnTo>
                        <a:pt x="311173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6" name="object 20">
                  <a:extLst>
                    <a:ext uri="{FF2B5EF4-FFF2-40B4-BE49-F238E27FC236}">
                      <a16:creationId xmlns:a16="http://schemas.microsoft.com/office/drawing/2014/main" id="{513D03D7-02D0-DB4A-BC23-CEBB833BB77D}"/>
                    </a:ext>
                  </a:extLst>
                </p:cNvPr>
                <p:cNvSpPr/>
                <p:nvPr/>
              </p:nvSpPr>
              <p:spPr>
                <a:xfrm>
                  <a:off x="1147151" y="3368953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622347" y="310426"/>
                      </a:moveTo>
                      <a:lnTo>
                        <a:pt x="618973" y="264584"/>
                      </a:lnTo>
                      <a:lnTo>
                        <a:pt x="609173" y="220820"/>
                      </a:lnTo>
                      <a:lnTo>
                        <a:pt x="593427" y="179616"/>
                      </a:lnTo>
                      <a:lnTo>
                        <a:pt x="572216" y="141455"/>
                      </a:lnTo>
                      <a:lnTo>
                        <a:pt x="546023" y="106818"/>
                      </a:lnTo>
                      <a:lnTo>
                        <a:pt x="515328" y="76187"/>
                      </a:lnTo>
                      <a:lnTo>
                        <a:pt x="480612" y="50045"/>
                      </a:lnTo>
                      <a:lnTo>
                        <a:pt x="442358" y="28873"/>
                      </a:lnTo>
                      <a:lnTo>
                        <a:pt x="401046" y="13154"/>
                      </a:lnTo>
                      <a:lnTo>
                        <a:pt x="357157" y="3368"/>
                      </a:lnTo>
                      <a:lnTo>
                        <a:pt x="311173" y="0"/>
                      </a:lnTo>
                      <a:lnTo>
                        <a:pt x="265190" y="3368"/>
                      </a:lnTo>
                      <a:lnTo>
                        <a:pt x="221301" y="13154"/>
                      </a:lnTo>
                      <a:lnTo>
                        <a:pt x="179989" y="28873"/>
                      </a:lnTo>
                      <a:lnTo>
                        <a:pt x="141734" y="50045"/>
                      </a:lnTo>
                      <a:lnTo>
                        <a:pt x="107019" y="76187"/>
                      </a:lnTo>
                      <a:lnTo>
                        <a:pt x="76324" y="106818"/>
                      </a:lnTo>
                      <a:lnTo>
                        <a:pt x="50131" y="141455"/>
                      </a:lnTo>
                      <a:lnTo>
                        <a:pt x="28920" y="179616"/>
                      </a:lnTo>
                      <a:lnTo>
                        <a:pt x="13174" y="220820"/>
                      </a:lnTo>
                      <a:lnTo>
                        <a:pt x="3373" y="264584"/>
                      </a:lnTo>
                      <a:lnTo>
                        <a:pt x="0" y="310426"/>
                      </a:lnTo>
                      <a:lnTo>
                        <a:pt x="3373" y="356320"/>
                      </a:lnTo>
                      <a:lnTo>
                        <a:pt x="13174" y="400117"/>
                      </a:lnTo>
                      <a:lnTo>
                        <a:pt x="28920" y="441336"/>
                      </a:lnTo>
                      <a:lnTo>
                        <a:pt x="50131" y="479499"/>
                      </a:lnTo>
                      <a:lnTo>
                        <a:pt x="76324" y="514128"/>
                      </a:lnTo>
                      <a:lnTo>
                        <a:pt x="107019" y="544743"/>
                      </a:lnTo>
                      <a:lnTo>
                        <a:pt x="141734" y="570866"/>
                      </a:lnTo>
                      <a:lnTo>
                        <a:pt x="179989" y="592017"/>
                      </a:lnTo>
                      <a:lnTo>
                        <a:pt x="221301" y="607718"/>
                      </a:lnTo>
                      <a:lnTo>
                        <a:pt x="265190" y="617489"/>
                      </a:lnTo>
                      <a:lnTo>
                        <a:pt x="311173" y="620853"/>
                      </a:lnTo>
                      <a:lnTo>
                        <a:pt x="357157" y="617489"/>
                      </a:lnTo>
                      <a:lnTo>
                        <a:pt x="401046" y="607718"/>
                      </a:lnTo>
                      <a:lnTo>
                        <a:pt x="442358" y="592017"/>
                      </a:lnTo>
                      <a:lnTo>
                        <a:pt x="480612" y="570866"/>
                      </a:lnTo>
                      <a:lnTo>
                        <a:pt x="515328" y="544743"/>
                      </a:lnTo>
                      <a:lnTo>
                        <a:pt x="546023" y="514128"/>
                      </a:lnTo>
                      <a:lnTo>
                        <a:pt x="572216" y="479499"/>
                      </a:lnTo>
                      <a:lnTo>
                        <a:pt x="593427" y="441336"/>
                      </a:lnTo>
                      <a:lnTo>
                        <a:pt x="609173" y="400117"/>
                      </a:lnTo>
                      <a:lnTo>
                        <a:pt x="618973" y="356320"/>
                      </a:lnTo>
                      <a:lnTo>
                        <a:pt x="622347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86" name="object 21">
                <a:extLst>
                  <a:ext uri="{FF2B5EF4-FFF2-40B4-BE49-F238E27FC236}">
                    <a16:creationId xmlns:a16="http://schemas.microsoft.com/office/drawing/2014/main" id="{4C91DAA4-79D8-B94E-8F74-28E6AF5F8C11}"/>
                  </a:ext>
                </a:extLst>
              </p:cNvPr>
              <p:cNvSpPr txBox="1"/>
              <p:nvPr/>
            </p:nvSpPr>
            <p:spPr>
              <a:xfrm>
                <a:off x="6844378" y="4502273"/>
                <a:ext cx="16319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e</a:t>
                </a:r>
                <a:endParaRPr sz="2150" dirty="0">
                  <a:latin typeface="Carlito"/>
                  <a:cs typeface="Carlito"/>
                </a:endParaRPr>
              </a:p>
            </p:txBody>
          </p:sp>
          <p:grpSp>
            <p:nvGrpSpPr>
              <p:cNvPr id="87" name="object 22">
                <a:extLst>
                  <a:ext uri="{FF2B5EF4-FFF2-40B4-BE49-F238E27FC236}">
                    <a16:creationId xmlns:a16="http://schemas.microsoft.com/office/drawing/2014/main" id="{2FE55D2C-9C78-3B4B-A7E5-F13C55A031D0}"/>
                  </a:ext>
                </a:extLst>
              </p:cNvPr>
              <p:cNvGrpSpPr/>
              <p:nvPr/>
            </p:nvGrpSpPr>
            <p:grpSpPr>
              <a:xfrm>
                <a:off x="10028846" y="3457536"/>
                <a:ext cx="640715" cy="638810"/>
                <a:chOff x="4561289" y="2428782"/>
                <a:chExt cx="640715" cy="638810"/>
              </a:xfrm>
            </p:grpSpPr>
            <p:sp>
              <p:nvSpPr>
                <p:cNvPr id="103" name="object 23">
                  <a:extLst>
                    <a:ext uri="{FF2B5EF4-FFF2-40B4-BE49-F238E27FC236}">
                      <a16:creationId xmlns:a16="http://schemas.microsoft.com/office/drawing/2014/main" id="{5372442D-14BA-F445-83B1-4D5A1DD371C7}"/>
                    </a:ext>
                  </a:extLst>
                </p:cNvPr>
                <p:cNvSpPr/>
                <p:nvPr/>
              </p:nvSpPr>
              <p:spPr>
                <a:xfrm>
                  <a:off x="4570179" y="2437672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30">
                      <a:moveTo>
                        <a:pt x="311173" y="0"/>
                      </a:move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7" y="400117"/>
                      </a:lnTo>
                      <a:lnTo>
                        <a:pt x="28905" y="441336"/>
                      </a:lnTo>
                      <a:lnTo>
                        <a:pt x="50107" y="479499"/>
                      </a:lnTo>
                      <a:lnTo>
                        <a:pt x="76293" y="514128"/>
                      </a:lnTo>
                      <a:lnTo>
                        <a:pt x="106982" y="544743"/>
                      </a:lnTo>
                      <a:lnTo>
                        <a:pt x="141694" y="570866"/>
                      </a:lnTo>
                      <a:lnTo>
                        <a:pt x="179949" y="592017"/>
                      </a:lnTo>
                      <a:lnTo>
                        <a:pt x="221267" y="607718"/>
                      </a:lnTo>
                      <a:lnTo>
                        <a:pt x="265169" y="617489"/>
                      </a:lnTo>
                      <a:lnTo>
                        <a:pt x="311173" y="620853"/>
                      </a:lnTo>
                      <a:lnTo>
                        <a:pt x="357126" y="617489"/>
                      </a:lnTo>
                      <a:lnTo>
                        <a:pt x="400995" y="607718"/>
                      </a:lnTo>
                      <a:lnTo>
                        <a:pt x="442298" y="592017"/>
                      </a:lnTo>
                      <a:lnTo>
                        <a:pt x="480551" y="570866"/>
                      </a:lnTo>
                      <a:lnTo>
                        <a:pt x="515272" y="544743"/>
                      </a:lnTo>
                      <a:lnTo>
                        <a:pt x="545976" y="514128"/>
                      </a:lnTo>
                      <a:lnTo>
                        <a:pt x="572181" y="479499"/>
                      </a:lnTo>
                      <a:lnTo>
                        <a:pt x="593404" y="441336"/>
                      </a:lnTo>
                      <a:lnTo>
                        <a:pt x="609161" y="400117"/>
                      </a:lnTo>
                      <a:lnTo>
                        <a:pt x="618970" y="356320"/>
                      </a:lnTo>
                      <a:lnTo>
                        <a:pt x="622347" y="310426"/>
                      </a:ln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4" name="object 24">
                  <a:extLst>
                    <a:ext uri="{FF2B5EF4-FFF2-40B4-BE49-F238E27FC236}">
                      <a16:creationId xmlns:a16="http://schemas.microsoft.com/office/drawing/2014/main" id="{11BAC05A-FC4B-B547-BE4B-C77CFB63C29E}"/>
                    </a:ext>
                  </a:extLst>
                </p:cNvPr>
                <p:cNvSpPr/>
                <p:nvPr/>
              </p:nvSpPr>
              <p:spPr>
                <a:xfrm>
                  <a:off x="4570179" y="2437672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30">
                      <a:moveTo>
                        <a:pt x="622347" y="310426"/>
                      </a:move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7" y="400117"/>
                      </a:lnTo>
                      <a:lnTo>
                        <a:pt x="28905" y="441336"/>
                      </a:lnTo>
                      <a:lnTo>
                        <a:pt x="50107" y="479499"/>
                      </a:lnTo>
                      <a:lnTo>
                        <a:pt x="76293" y="514128"/>
                      </a:lnTo>
                      <a:lnTo>
                        <a:pt x="106982" y="544743"/>
                      </a:lnTo>
                      <a:lnTo>
                        <a:pt x="141694" y="570866"/>
                      </a:lnTo>
                      <a:lnTo>
                        <a:pt x="179949" y="592017"/>
                      </a:lnTo>
                      <a:lnTo>
                        <a:pt x="221267" y="607718"/>
                      </a:lnTo>
                      <a:lnTo>
                        <a:pt x="265169" y="617489"/>
                      </a:lnTo>
                      <a:lnTo>
                        <a:pt x="311173" y="620853"/>
                      </a:lnTo>
                      <a:lnTo>
                        <a:pt x="357126" y="617489"/>
                      </a:lnTo>
                      <a:lnTo>
                        <a:pt x="400995" y="607718"/>
                      </a:lnTo>
                      <a:lnTo>
                        <a:pt x="442298" y="592017"/>
                      </a:lnTo>
                      <a:lnTo>
                        <a:pt x="480551" y="570866"/>
                      </a:lnTo>
                      <a:lnTo>
                        <a:pt x="515272" y="544743"/>
                      </a:lnTo>
                      <a:lnTo>
                        <a:pt x="545976" y="514128"/>
                      </a:lnTo>
                      <a:lnTo>
                        <a:pt x="572181" y="479499"/>
                      </a:lnTo>
                      <a:lnTo>
                        <a:pt x="593404" y="441336"/>
                      </a:lnTo>
                      <a:lnTo>
                        <a:pt x="609161" y="400117"/>
                      </a:lnTo>
                      <a:lnTo>
                        <a:pt x="618970" y="356320"/>
                      </a:lnTo>
                      <a:lnTo>
                        <a:pt x="622347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88" name="object 26">
                <a:extLst>
                  <a:ext uri="{FF2B5EF4-FFF2-40B4-BE49-F238E27FC236}">
                    <a16:creationId xmlns:a16="http://schemas.microsoft.com/office/drawing/2014/main" id="{4EFE9774-2A8A-5345-A76C-B3AA0BA252A4}"/>
                  </a:ext>
                </a:extLst>
              </p:cNvPr>
              <p:cNvSpPr txBox="1"/>
              <p:nvPr/>
            </p:nvSpPr>
            <p:spPr>
              <a:xfrm>
                <a:off x="10263372" y="3570993"/>
                <a:ext cx="17081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d</a:t>
                </a:r>
                <a:endParaRPr sz="2150">
                  <a:latin typeface="Carlito"/>
                  <a:cs typeface="Carlito"/>
                </a:endParaRPr>
              </a:p>
            </p:txBody>
          </p:sp>
          <p:grpSp>
            <p:nvGrpSpPr>
              <p:cNvPr id="89" name="object 28">
                <a:extLst>
                  <a:ext uri="{FF2B5EF4-FFF2-40B4-BE49-F238E27FC236}">
                    <a16:creationId xmlns:a16="http://schemas.microsoft.com/office/drawing/2014/main" id="{9B826F3D-34AC-F647-B406-DD166A18B592}"/>
                  </a:ext>
                </a:extLst>
              </p:cNvPr>
              <p:cNvGrpSpPr/>
              <p:nvPr/>
            </p:nvGrpSpPr>
            <p:grpSpPr>
              <a:xfrm>
                <a:off x="7435614" y="5268359"/>
                <a:ext cx="640080" cy="638810"/>
                <a:chOff x="1968058" y="4239605"/>
                <a:chExt cx="640080" cy="638810"/>
              </a:xfrm>
            </p:grpSpPr>
            <p:sp>
              <p:nvSpPr>
                <p:cNvPr id="101" name="object 29">
                  <a:extLst>
                    <a:ext uri="{FF2B5EF4-FFF2-40B4-BE49-F238E27FC236}">
                      <a16:creationId xmlns:a16="http://schemas.microsoft.com/office/drawing/2014/main" id="{7D792AE8-C87D-574B-853F-1B81E9EED3DB}"/>
                    </a:ext>
                  </a:extLst>
                </p:cNvPr>
                <p:cNvSpPr/>
                <p:nvPr/>
              </p:nvSpPr>
              <p:spPr>
                <a:xfrm>
                  <a:off x="1976948" y="4248495"/>
                  <a:ext cx="622300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00" h="621029">
                      <a:moveTo>
                        <a:pt x="311058" y="0"/>
                      </a:moveTo>
                      <a:lnTo>
                        <a:pt x="265103" y="3368"/>
                      </a:lnTo>
                      <a:lnTo>
                        <a:pt x="221238" y="13154"/>
                      </a:lnTo>
                      <a:lnTo>
                        <a:pt x="179944" y="28873"/>
                      </a:lnTo>
                      <a:lnTo>
                        <a:pt x="141705" y="50045"/>
                      </a:lnTo>
                      <a:lnTo>
                        <a:pt x="107000" y="76187"/>
                      </a:lnTo>
                      <a:lnTo>
                        <a:pt x="76313" y="106818"/>
                      </a:lnTo>
                      <a:lnTo>
                        <a:pt x="50125" y="141455"/>
                      </a:lnTo>
                      <a:lnTo>
                        <a:pt x="28918" y="179616"/>
                      </a:lnTo>
                      <a:lnTo>
                        <a:pt x="13173" y="220820"/>
                      </a:lnTo>
                      <a:lnTo>
                        <a:pt x="3373" y="264584"/>
                      </a:lnTo>
                      <a:lnTo>
                        <a:pt x="0" y="310426"/>
                      </a:lnTo>
                      <a:lnTo>
                        <a:pt x="3373" y="356317"/>
                      </a:lnTo>
                      <a:lnTo>
                        <a:pt x="13173" y="400114"/>
                      </a:lnTo>
                      <a:lnTo>
                        <a:pt x="28918" y="441338"/>
                      </a:lnTo>
                      <a:lnTo>
                        <a:pt x="50125" y="479510"/>
                      </a:lnTo>
                      <a:lnTo>
                        <a:pt x="76313" y="514148"/>
                      </a:lnTo>
                      <a:lnTo>
                        <a:pt x="107000" y="544774"/>
                      </a:lnTo>
                      <a:lnTo>
                        <a:pt x="141705" y="570908"/>
                      </a:lnTo>
                      <a:lnTo>
                        <a:pt x="179944" y="592069"/>
                      </a:lnTo>
                      <a:lnTo>
                        <a:pt x="221238" y="607779"/>
                      </a:lnTo>
                      <a:lnTo>
                        <a:pt x="265103" y="617556"/>
                      </a:lnTo>
                      <a:lnTo>
                        <a:pt x="311058" y="620922"/>
                      </a:lnTo>
                      <a:lnTo>
                        <a:pt x="357063" y="617556"/>
                      </a:lnTo>
                      <a:lnTo>
                        <a:pt x="400964" y="607779"/>
                      </a:lnTo>
                      <a:lnTo>
                        <a:pt x="442283" y="592069"/>
                      </a:lnTo>
                      <a:lnTo>
                        <a:pt x="480538" y="570908"/>
                      </a:lnTo>
                      <a:lnTo>
                        <a:pt x="515250" y="544774"/>
                      </a:lnTo>
                      <a:lnTo>
                        <a:pt x="545939" y="514148"/>
                      </a:lnTo>
                      <a:lnTo>
                        <a:pt x="572124" y="479510"/>
                      </a:lnTo>
                      <a:lnTo>
                        <a:pt x="593326" y="441338"/>
                      </a:lnTo>
                      <a:lnTo>
                        <a:pt x="609065" y="400114"/>
                      </a:lnTo>
                      <a:lnTo>
                        <a:pt x="618860" y="356317"/>
                      </a:lnTo>
                      <a:lnTo>
                        <a:pt x="622232" y="310426"/>
                      </a:lnTo>
                      <a:lnTo>
                        <a:pt x="618860" y="264584"/>
                      </a:lnTo>
                      <a:lnTo>
                        <a:pt x="609065" y="220820"/>
                      </a:lnTo>
                      <a:lnTo>
                        <a:pt x="593326" y="179616"/>
                      </a:lnTo>
                      <a:lnTo>
                        <a:pt x="572124" y="141455"/>
                      </a:lnTo>
                      <a:lnTo>
                        <a:pt x="545939" y="106818"/>
                      </a:lnTo>
                      <a:lnTo>
                        <a:pt x="515250" y="76187"/>
                      </a:lnTo>
                      <a:lnTo>
                        <a:pt x="480538" y="50045"/>
                      </a:lnTo>
                      <a:lnTo>
                        <a:pt x="442283" y="28873"/>
                      </a:lnTo>
                      <a:lnTo>
                        <a:pt x="400964" y="13154"/>
                      </a:lnTo>
                      <a:lnTo>
                        <a:pt x="357063" y="3368"/>
                      </a:lnTo>
                      <a:lnTo>
                        <a:pt x="311058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2" name="object 30">
                  <a:extLst>
                    <a:ext uri="{FF2B5EF4-FFF2-40B4-BE49-F238E27FC236}">
                      <a16:creationId xmlns:a16="http://schemas.microsoft.com/office/drawing/2014/main" id="{CBA14860-BFBF-894B-ABC7-5AE25045C3DE}"/>
                    </a:ext>
                  </a:extLst>
                </p:cNvPr>
                <p:cNvSpPr/>
                <p:nvPr/>
              </p:nvSpPr>
              <p:spPr>
                <a:xfrm>
                  <a:off x="1976948" y="4248495"/>
                  <a:ext cx="622300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300" h="621029">
                      <a:moveTo>
                        <a:pt x="622232" y="310426"/>
                      </a:moveTo>
                      <a:lnTo>
                        <a:pt x="618860" y="264584"/>
                      </a:lnTo>
                      <a:lnTo>
                        <a:pt x="609065" y="220820"/>
                      </a:lnTo>
                      <a:lnTo>
                        <a:pt x="593326" y="179616"/>
                      </a:lnTo>
                      <a:lnTo>
                        <a:pt x="572124" y="141455"/>
                      </a:lnTo>
                      <a:lnTo>
                        <a:pt x="545939" y="106818"/>
                      </a:lnTo>
                      <a:lnTo>
                        <a:pt x="515250" y="76187"/>
                      </a:lnTo>
                      <a:lnTo>
                        <a:pt x="480538" y="50045"/>
                      </a:lnTo>
                      <a:lnTo>
                        <a:pt x="442283" y="28873"/>
                      </a:lnTo>
                      <a:lnTo>
                        <a:pt x="400964" y="13154"/>
                      </a:lnTo>
                      <a:lnTo>
                        <a:pt x="357063" y="3368"/>
                      </a:lnTo>
                      <a:lnTo>
                        <a:pt x="311058" y="0"/>
                      </a:lnTo>
                      <a:lnTo>
                        <a:pt x="265103" y="3368"/>
                      </a:lnTo>
                      <a:lnTo>
                        <a:pt x="221238" y="13154"/>
                      </a:lnTo>
                      <a:lnTo>
                        <a:pt x="179944" y="28873"/>
                      </a:lnTo>
                      <a:lnTo>
                        <a:pt x="141705" y="50045"/>
                      </a:lnTo>
                      <a:lnTo>
                        <a:pt x="107000" y="76187"/>
                      </a:lnTo>
                      <a:lnTo>
                        <a:pt x="76313" y="106818"/>
                      </a:lnTo>
                      <a:lnTo>
                        <a:pt x="50125" y="141455"/>
                      </a:lnTo>
                      <a:lnTo>
                        <a:pt x="28918" y="179616"/>
                      </a:lnTo>
                      <a:lnTo>
                        <a:pt x="13173" y="220820"/>
                      </a:lnTo>
                      <a:lnTo>
                        <a:pt x="3373" y="264584"/>
                      </a:lnTo>
                      <a:lnTo>
                        <a:pt x="0" y="310426"/>
                      </a:lnTo>
                      <a:lnTo>
                        <a:pt x="3373" y="356317"/>
                      </a:lnTo>
                      <a:lnTo>
                        <a:pt x="13173" y="400114"/>
                      </a:lnTo>
                      <a:lnTo>
                        <a:pt x="28918" y="441338"/>
                      </a:lnTo>
                      <a:lnTo>
                        <a:pt x="50125" y="479510"/>
                      </a:lnTo>
                      <a:lnTo>
                        <a:pt x="76313" y="514148"/>
                      </a:lnTo>
                      <a:lnTo>
                        <a:pt x="107000" y="544774"/>
                      </a:lnTo>
                      <a:lnTo>
                        <a:pt x="141705" y="570908"/>
                      </a:lnTo>
                      <a:lnTo>
                        <a:pt x="179944" y="592069"/>
                      </a:lnTo>
                      <a:lnTo>
                        <a:pt x="221238" y="607779"/>
                      </a:lnTo>
                      <a:lnTo>
                        <a:pt x="265103" y="617556"/>
                      </a:lnTo>
                      <a:lnTo>
                        <a:pt x="311058" y="620922"/>
                      </a:lnTo>
                      <a:lnTo>
                        <a:pt x="357063" y="617556"/>
                      </a:lnTo>
                      <a:lnTo>
                        <a:pt x="400964" y="607779"/>
                      </a:lnTo>
                      <a:lnTo>
                        <a:pt x="442283" y="592069"/>
                      </a:lnTo>
                      <a:lnTo>
                        <a:pt x="480538" y="570908"/>
                      </a:lnTo>
                      <a:lnTo>
                        <a:pt x="515250" y="544774"/>
                      </a:lnTo>
                      <a:lnTo>
                        <a:pt x="545939" y="514148"/>
                      </a:lnTo>
                      <a:lnTo>
                        <a:pt x="572124" y="479510"/>
                      </a:lnTo>
                      <a:lnTo>
                        <a:pt x="593326" y="441338"/>
                      </a:lnTo>
                      <a:lnTo>
                        <a:pt x="609065" y="400114"/>
                      </a:lnTo>
                      <a:lnTo>
                        <a:pt x="618860" y="356317"/>
                      </a:lnTo>
                      <a:lnTo>
                        <a:pt x="622232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90" name="object 31">
                <a:extLst>
                  <a:ext uri="{FF2B5EF4-FFF2-40B4-BE49-F238E27FC236}">
                    <a16:creationId xmlns:a16="http://schemas.microsoft.com/office/drawing/2014/main" id="{D1908C47-6BD5-B34A-AA66-9ED790096B96}"/>
                  </a:ext>
                </a:extLst>
              </p:cNvPr>
              <p:cNvSpPr txBox="1"/>
              <p:nvPr/>
            </p:nvSpPr>
            <p:spPr>
              <a:xfrm>
                <a:off x="7670326" y="5381816"/>
                <a:ext cx="17081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h</a:t>
                </a:r>
                <a:endParaRPr sz="2150">
                  <a:latin typeface="Carlito"/>
                  <a:cs typeface="Carlito"/>
                </a:endParaRPr>
              </a:p>
            </p:txBody>
          </p:sp>
          <p:grpSp>
            <p:nvGrpSpPr>
              <p:cNvPr id="91" name="object 33">
                <a:extLst>
                  <a:ext uri="{FF2B5EF4-FFF2-40B4-BE49-F238E27FC236}">
                    <a16:creationId xmlns:a16="http://schemas.microsoft.com/office/drawing/2014/main" id="{8722A734-3CC3-CE45-82B1-B41ACD19B5A5}"/>
                  </a:ext>
                </a:extLst>
              </p:cNvPr>
              <p:cNvGrpSpPr/>
              <p:nvPr/>
            </p:nvGrpSpPr>
            <p:grpSpPr>
              <a:xfrm>
                <a:off x="10858643" y="4802719"/>
                <a:ext cx="640715" cy="638810"/>
                <a:chOff x="5391086" y="3773965"/>
                <a:chExt cx="640715" cy="638810"/>
              </a:xfrm>
            </p:grpSpPr>
            <p:sp>
              <p:nvSpPr>
                <p:cNvPr id="99" name="object 34">
                  <a:extLst>
                    <a:ext uri="{FF2B5EF4-FFF2-40B4-BE49-F238E27FC236}">
                      <a16:creationId xmlns:a16="http://schemas.microsoft.com/office/drawing/2014/main" id="{4A876576-F614-0843-B277-584F186572A0}"/>
                    </a:ext>
                  </a:extLst>
                </p:cNvPr>
                <p:cNvSpPr/>
                <p:nvPr/>
              </p:nvSpPr>
              <p:spPr>
                <a:xfrm>
                  <a:off x="5399976" y="3782855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311173" y="0"/>
                      </a:move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7" y="400117"/>
                      </a:lnTo>
                      <a:lnTo>
                        <a:pt x="28905" y="441336"/>
                      </a:lnTo>
                      <a:lnTo>
                        <a:pt x="50107" y="479499"/>
                      </a:lnTo>
                      <a:lnTo>
                        <a:pt x="76293" y="514128"/>
                      </a:lnTo>
                      <a:lnTo>
                        <a:pt x="106982" y="544743"/>
                      </a:lnTo>
                      <a:lnTo>
                        <a:pt x="141694" y="570866"/>
                      </a:lnTo>
                      <a:lnTo>
                        <a:pt x="179949" y="592017"/>
                      </a:lnTo>
                      <a:lnTo>
                        <a:pt x="221267" y="607718"/>
                      </a:lnTo>
                      <a:lnTo>
                        <a:pt x="265169" y="617489"/>
                      </a:lnTo>
                      <a:lnTo>
                        <a:pt x="311173" y="620853"/>
                      </a:lnTo>
                      <a:lnTo>
                        <a:pt x="357126" y="617489"/>
                      </a:lnTo>
                      <a:lnTo>
                        <a:pt x="400995" y="607718"/>
                      </a:lnTo>
                      <a:lnTo>
                        <a:pt x="442298" y="592017"/>
                      </a:lnTo>
                      <a:lnTo>
                        <a:pt x="480551" y="570866"/>
                      </a:lnTo>
                      <a:lnTo>
                        <a:pt x="515272" y="544743"/>
                      </a:lnTo>
                      <a:lnTo>
                        <a:pt x="545976" y="514128"/>
                      </a:lnTo>
                      <a:lnTo>
                        <a:pt x="572181" y="479499"/>
                      </a:lnTo>
                      <a:lnTo>
                        <a:pt x="593404" y="441336"/>
                      </a:lnTo>
                      <a:lnTo>
                        <a:pt x="609161" y="400117"/>
                      </a:lnTo>
                      <a:lnTo>
                        <a:pt x="618970" y="356320"/>
                      </a:lnTo>
                      <a:lnTo>
                        <a:pt x="622347" y="310426"/>
                      </a:ln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00" name="object 35">
                  <a:extLst>
                    <a:ext uri="{FF2B5EF4-FFF2-40B4-BE49-F238E27FC236}">
                      <a16:creationId xmlns:a16="http://schemas.microsoft.com/office/drawing/2014/main" id="{E9809FBE-8EAC-2D44-9723-415DE1F6074A}"/>
                    </a:ext>
                  </a:extLst>
                </p:cNvPr>
                <p:cNvSpPr/>
                <p:nvPr/>
              </p:nvSpPr>
              <p:spPr>
                <a:xfrm>
                  <a:off x="5399976" y="3782855"/>
                  <a:ext cx="622935" cy="62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5" h="621029">
                      <a:moveTo>
                        <a:pt x="622347" y="310426"/>
                      </a:moveTo>
                      <a:lnTo>
                        <a:pt x="618970" y="264584"/>
                      </a:lnTo>
                      <a:lnTo>
                        <a:pt x="609161" y="220820"/>
                      </a:lnTo>
                      <a:lnTo>
                        <a:pt x="593404" y="179616"/>
                      </a:lnTo>
                      <a:lnTo>
                        <a:pt x="572181" y="141455"/>
                      </a:lnTo>
                      <a:lnTo>
                        <a:pt x="545976" y="106818"/>
                      </a:lnTo>
                      <a:lnTo>
                        <a:pt x="515272" y="76187"/>
                      </a:lnTo>
                      <a:lnTo>
                        <a:pt x="480551" y="50045"/>
                      </a:lnTo>
                      <a:lnTo>
                        <a:pt x="442298" y="28873"/>
                      </a:lnTo>
                      <a:lnTo>
                        <a:pt x="400995" y="13154"/>
                      </a:lnTo>
                      <a:lnTo>
                        <a:pt x="357126" y="3368"/>
                      </a:lnTo>
                      <a:lnTo>
                        <a:pt x="311173" y="0"/>
                      </a:lnTo>
                      <a:lnTo>
                        <a:pt x="265169" y="3368"/>
                      </a:lnTo>
                      <a:lnTo>
                        <a:pt x="221267" y="13154"/>
                      </a:lnTo>
                      <a:lnTo>
                        <a:pt x="179949" y="28873"/>
                      </a:lnTo>
                      <a:lnTo>
                        <a:pt x="141694" y="50045"/>
                      </a:lnTo>
                      <a:lnTo>
                        <a:pt x="106982" y="76187"/>
                      </a:lnTo>
                      <a:lnTo>
                        <a:pt x="76293" y="106818"/>
                      </a:lnTo>
                      <a:lnTo>
                        <a:pt x="50107" y="141455"/>
                      </a:lnTo>
                      <a:lnTo>
                        <a:pt x="28905" y="179616"/>
                      </a:lnTo>
                      <a:lnTo>
                        <a:pt x="13167" y="220820"/>
                      </a:lnTo>
                      <a:lnTo>
                        <a:pt x="3371" y="264584"/>
                      </a:lnTo>
                      <a:lnTo>
                        <a:pt x="0" y="310426"/>
                      </a:lnTo>
                      <a:lnTo>
                        <a:pt x="3371" y="356320"/>
                      </a:lnTo>
                      <a:lnTo>
                        <a:pt x="13167" y="400117"/>
                      </a:lnTo>
                      <a:lnTo>
                        <a:pt x="28905" y="441336"/>
                      </a:lnTo>
                      <a:lnTo>
                        <a:pt x="50107" y="479499"/>
                      </a:lnTo>
                      <a:lnTo>
                        <a:pt x="76293" y="514128"/>
                      </a:lnTo>
                      <a:lnTo>
                        <a:pt x="106982" y="544743"/>
                      </a:lnTo>
                      <a:lnTo>
                        <a:pt x="141694" y="570866"/>
                      </a:lnTo>
                      <a:lnTo>
                        <a:pt x="179949" y="592017"/>
                      </a:lnTo>
                      <a:lnTo>
                        <a:pt x="221267" y="607718"/>
                      </a:lnTo>
                      <a:lnTo>
                        <a:pt x="265169" y="617489"/>
                      </a:lnTo>
                      <a:lnTo>
                        <a:pt x="311173" y="620853"/>
                      </a:lnTo>
                      <a:lnTo>
                        <a:pt x="357126" y="617489"/>
                      </a:lnTo>
                      <a:lnTo>
                        <a:pt x="400995" y="607718"/>
                      </a:lnTo>
                      <a:lnTo>
                        <a:pt x="442298" y="592017"/>
                      </a:lnTo>
                      <a:lnTo>
                        <a:pt x="480551" y="570866"/>
                      </a:lnTo>
                      <a:lnTo>
                        <a:pt x="515272" y="544743"/>
                      </a:lnTo>
                      <a:lnTo>
                        <a:pt x="545976" y="514128"/>
                      </a:lnTo>
                      <a:lnTo>
                        <a:pt x="572181" y="479499"/>
                      </a:lnTo>
                      <a:lnTo>
                        <a:pt x="593404" y="441336"/>
                      </a:lnTo>
                      <a:lnTo>
                        <a:pt x="609161" y="400117"/>
                      </a:lnTo>
                      <a:lnTo>
                        <a:pt x="618970" y="356320"/>
                      </a:lnTo>
                      <a:lnTo>
                        <a:pt x="622347" y="310426"/>
                      </a:lnTo>
                      <a:close/>
                    </a:path>
                  </a:pathLst>
                </a:custGeom>
                <a:ln w="17266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92" name="object 36">
                <a:extLst>
                  <a:ext uri="{FF2B5EF4-FFF2-40B4-BE49-F238E27FC236}">
                    <a16:creationId xmlns:a16="http://schemas.microsoft.com/office/drawing/2014/main" id="{8E2AE774-3D8F-8546-94D0-131B2D24AF9F}"/>
                  </a:ext>
                </a:extLst>
              </p:cNvPr>
              <p:cNvSpPr txBox="1"/>
              <p:nvPr/>
            </p:nvSpPr>
            <p:spPr>
              <a:xfrm>
                <a:off x="11123595" y="4916176"/>
                <a:ext cx="10985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5" dirty="0">
                    <a:latin typeface="Carlito"/>
                    <a:cs typeface="Carlito"/>
                  </a:rPr>
                  <a:t>f</a:t>
                </a:r>
                <a:endParaRPr sz="2150">
                  <a:latin typeface="Carlito"/>
                  <a:cs typeface="Carlito"/>
                </a:endParaRPr>
              </a:p>
            </p:txBody>
          </p:sp>
          <p:sp>
            <p:nvSpPr>
              <p:cNvPr id="93" name="object 39">
                <a:extLst>
                  <a:ext uri="{FF2B5EF4-FFF2-40B4-BE49-F238E27FC236}">
                    <a16:creationId xmlns:a16="http://schemas.microsoft.com/office/drawing/2014/main" id="{289FAF8D-8C9F-E343-9D05-128267F619F7}"/>
                  </a:ext>
                </a:extLst>
              </p:cNvPr>
              <p:cNvSpPr/>
              <p:nvPr/>
            </p:nvSpPr>
            <p:spPr>
              <a:xfrm>
                <a:off x="7124688" y="2940540"/>
                <a:ext cx="3976370" cy="2414905"/>
              </a:xfrm>
              <a:custGeom>
                <a:avLst/>
                <a:gdLst/>
                <a:ahLst/>
                <a:cxnLst/>
                <a:rect l="l" t="t" r="r" b="b"/>
                <a:pathLst>
                  <a:path w="3976370" h="2414904">
                    <a:moveTo>
                      <a:pt x="1970767" y="34491"/>
                    </a:moveTo>
                    <a:lnTo>
                      <a:pt x="1210120" y="534623"/>
                    </a:lnTo>
                  </a:path>
                  <a:path w="3976370" h="2414904">
                    <a:moveTo>
                      <a:pt x="1227407" y="413902"/>
                    </a:moveTo>
                    <a:lnTo>
                      <a:pt x="1210120" y="534623"/>
                    </a:lnTo>
                    <a:lnTo>
                      <a:pt x="1313845" y="551869"/>
                    </a:lnTo>
                  </a:path>
                  <a:path w="3976370" h="2414904">
                    <a:moveTo>
                      <a:pt x="2178216" y="103475"/>
                    </a:moveTo>
                    <a:lnTo>
                      <a:pt x="1988055" y="1258953"/>
                    </a:lnTo>
                  </a:path>
                  <a:path w="3976370" h="2414904">
                    <a:moveTo>
                      <a:pt x="1918905" y="1155477"/>
                    </a:moveTo>
                    <a:lnTo>
                      <a:pt x="1988055" y="1258953"/>
                    </a:lnTo>
                    <a:lnTo>
                      <a:pt x="2074492" y="1189969"/>
                    </a:lnTo>
                  </a:path>
                  <a:path w="3976370" h="2414904">
                    <a:moveTo>
                      <a:pt x="2437528" y="0"/>
                    </a:moveTo>
                    <a:lnTo>
                      <a:pt x="3025301" y="586361"/>
                    </a:lnTo>
                  </a:path>
                  <a:path w="3976370" h="2414904">
                    <a:moveTo>
                      <a:pt x="2921576" y="586361"/>
                    </a:moveTo>
                    <a:lnTo>
                      <a:pt x="3025301" y="586361"/>
                    </a:lnTo>
                    <a:lnTo>
                      <a:pt x="3025301" y="482886"/>
                    </a:lnTo>
                  </a:path>
                  <a:path w="3976370" h="2414904">
                    <a:moveTo>
                      <a:pt x="777934" y="983018"/>
                    </a:moveTo>
                    <a:lnTo>
                      <a:pt x="17287" y="1552134"/>
                    </a:lnTo>
                  </a:path>
                  <a:path w="3976370" h="2414904">
                    <a:moveTo>
                      <a:pt x="34574" y="1448658"/>
                    </a:moveTo>
                    <a:lnTo>
                      <a:pt x="17287" y="1552134"/>
                    </a:lnTo>
                    <a:lnTo>
                      <a:pt x="138299" y="1569380"/>
                    </a:lnTo>
                  </a:path>
                  <a:path w="3976370" h="2414904">
                    <a:moveTo>
                      <a:pt x="0" y="2000528"/>
                    </a:moveTo>
                    <a:lnTo>
                      <a:pt x="432185" y="2414430"/>
                    </a:lnTo>
                  </a:path>
                  <a:path w="3976370" h="2414904">
                    <a:moveTo>
                      <a:pt x="3457487" y="1034756"/>
                    </a:moveTo>
                    <a:lnTo>
                      <a:pt x="3958822" y="1879806"/>
                    </a:lnTo>
                  </a:path>
                  <a:path w="3976370" h="2414904">
                    <a:moveTo>
                      <a:pt x="3855098" y="1845315"/>
                    </a:moveTo>
                    <a:lnTo>
                      <a:pt x="3958822" y="1879806"/>
                    </a:lnTo>
                    <a:lnTo>
                      <a:pt x="3976110" y="1776331"/>
                    </a:lnTo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4" name="object 40">
                <a:extLst>
                  <a:ext uri="{FF2B5EF4-FFF2-40B4-BE49-F238E27FC236}">
                    <a16:creationId xmlns:a16="http://schemas.microsoft.com/office/drawing/2014/main" id="{C74F1934-9987-F74C-B24A-911357AEF335}"/>
                  </a:ext>
                </a:extLst>
              </p:cNvPr>
              <p:cNvSpPr/>
              <p:nvPr/>
            </p:nvSpPr>
            <p:spPr>
              <a:xfrm>
                <a:off x="5681187" y="5277249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4" y="400114"/>
                    </a:lnTo>
                    <a:lnTo>
                      <a:pt x="28920" y="441338"/>
                    </a:lnTo>
                    <a:lnTo>
                      <a:pt x="50131" y="479510"/>
                    </a:lnTo>
                    <a:lnTo>
                      <a:pt x="76324" y="514148"/>
                    </a:lnTo>
                    <a:lnTo>
                      <a:pt x="107019" y="544774"/>
                    </a:lnTo>
                    <a:lnTo>
                      <a:pt x="141734" y="570908"/>
                    </a:lnTo>
                    <a:lnTo>
                      <a:pt x="179989" y="592069"/>
                    </a:lnTo>
                    <a:lnTo>
                      <a:pt x="221301" y="607779"/>
                    </a:lnTo>
                    <a:lnTo>
                      <a:pt x="265190" y="617556"/>
                    </a:lnTo>
                    <a:lnTo>
                      <a:pt x="311173" y="620922"/>
                    </a:lnTo>
                    <a:lnTo>
                      <a:pt x="357157" y="617556"/>
                    </a:lnTo>
                    <a:lnTo>
                      <a:pt x="401046" y="607779"/>
                    </a:lnTo>
                    <a:lnTo>
                      <a:pt x="442358" y="592069"/>
                    </a:lnTo>
                    <a:lnTo>
                      <a:pt x="480612" y="570908"/>
                    </a:lnTo>
                    <a:lnTo>
                      <a:pt x="515328" y="544774"/>
                    </a:lnTo>
                    <a:lnTo>
                      <a:pt x="546023" y="514148"/>
                    </a:lnTo>
                    <a:lnTo>
                      <a:pt x="572216" y="479510"/>
                    </a:lnTo>
                    <a:lnTo>
                      <a:pt x="593427" y="441338"/>
                    </a:lnTo>
                    <a:lnTo>
                      <a:pt x="609173" y="400114"/>
                    </a:lnTo>
                    <a:lnTo>
                      <a:pt x="618973" y="356317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41">
                <a:extLst>
                  <a:ext uri="{FF2B5EF4-FFF2-40B4-BE49-F238E27FC236}">
                    <a16:creationId xmlns:a16="http://schemas.microsoft.com/office/drawing/2014/main" id="{5479A2C3-CD86-E348-A91F-4ECB551207A9}"/>
                  </a:ext>
                </a:extLst>
              </p:cNvPr>
              <p:cNvSpPr/>
              <p:nvPr/>
            </p:nvSpPr>
            <p:spPr>
              <a:xfrm>
                <a:off x="5681187" y="5277249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4" y="400114"/>
                    </a:lnTo>
                    <a:lnTo>
                      <a:pt x="28920" y="441338"/>
                    </a:lnTo>
                    <a:lnTo>
                      <a:pt x="50131" y="479510"/>
                    </a:lnTo>
                    <a:lnTo>
                      <a:pt x="76324" y="514148"/>
                    </a:lnTo>
                    <a:lnTo>
                      <a:pt x="107019" y="544774"/>
                    </a:lnTo>
                    <a:lnTo>
                      <a:pt x="141734" y="570908"/>
                    </a:lnTo>
                    <a:lnTo>
                      <a:pt x="179989" y="592069"/>
                    </a:lnTo>
                    <a:lnTo>
                      <a:pt x="221301" y="607779"/>
                    </a:lnTo>
                    <a:lnTo>
                      <a:pt x="265190" y="617556"/>
                    </a:lnTo>
                    <a:lnTo>
                      <a:pt x="311173" y="620922"/>
                    </a:lnTo>
                    <a:lnTo>
                      <a:pt x="357157" y="617556"/>
                    </a:lnTo>
                    <a:lnTo>
                      <a:pt x="401046" y="607779"/>
                    </a:lnTo>
                    <a:lnTo>
                      <a:pt x="442358" y="592069"/>
                    </a:lnTo>
                    <a:lnTo>
                      <a:pt x="480612" y="570908"/>
                    </a:lnTo>
                    <a:lnTo>
                      <a:pt x="515328" y="544774"/>
                    </a:lnTo>
                    <a:lnTo>
                      <a:pt x="546023" y="514148"/>
                    </a:lnTo>
                    <a:lnTo>
                      <a:pt x="572216" y="479510"/>
                    </a:lnTo>
                    <a:lnTo>
                      <a:pt x="593427" y="441338"/>
                    </a:lnTo>
                    <a:lnTo>
                      <a:pt x="609173" y="400114"/>
                    </a:lnTo>
                    <a:lnTo>
                      <a:pt x="618973" y="356317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42">
                <a:extLst>
                  <a:ext uri="{FF2B5EF4-FFF2-40B4-BE49-F238E27FC236}">
                    <a16:creationId xmlns:a16="http://schemas.microsoft.com/office/drawing/2014/main" id="{AE150B2C-D103-7146-9861-003B326CD3A8}"/>
                  </a:ext>
                </a:extLst>
              </p:cNvPr>
              <p:cNvSpPr txBox="1"/>
              <p:nvPr/>
            </p:nvSpPr>
            <p:spPr>
              <a:xfrm>
                <a:off x="5914567" y="5381816"/>
                <a:ext cx="156210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sz="2150" spc="10" dirty="0">
                    <a:latin typeface="Carlito"/>
                    <a:cs typeface="Carlito"/>
                  </a:rPr>
                  <a:t>g</a:t>
                </a:r>
                <a:endParaRPr sz="2150">
                  <a:latin typeface="Carlito"/>
                  <a:cs typeface="Carlito"/>
                </a:endParaRPr>
              </a:p>
            </p:txBody>
          </p:sp>
          <p:sp>
            <p:nvSpPr>
              <p:cNvPr id="97" name="object 45">
                <a:extLst>
                  <a:ext uri="{FF2B5EF4-FFF2-40B4-BE49-F238E27FC236}">
                    <a16:creationId xmlns:a16="http://schemas.microsoft.com/office/drawing/2014/main" id="{DD0D896A-A1B5-5241-A3EE-28BD13844E64}"/>
                  </a:ext>
                </a:extLst>
              </p:cNvPr>
              <p:cNvSpPr/>
              <p:nvPr/>
            </p:nvSpPr>
            <p:spPr>
              <a:xfrm>
                <a:off x="6129407" y="4895750"/>
                <a:ext cx="553720" cy="414020"/>
              </a:xfrm>
              <a:custGeom>
                <a:avLst/>
                <a:gdLst/>
                <a:ahLst/>
                <a:cxnLst/>
                <a:rect l="l" t="t" r="r" b="b"/>
                <a:pathLst>
                  <a:path w="553719" h="414020">
                    <a:moveTo>
                      <a:pt x="553197" y="0"/>
                    </a:moveTo>
                    <a:lnTo>
                      <a:pt x="0" y="396656"/>
                    </a:lnTo>
                  </a:path>
                  <a:path w="553719" h="414020">
                    <a:moveTo>
                      <a:pt x="17287" y="293180"/>
                    </a:moveTo>
                    <a:lnTo>
                      <a:pt x="0" y="396656"/>
                    </a:lnTo>
                    <a:lnTo>
                      <a:pt x="103724" y="413902"/>
                    </a:lnTo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8" name="object 7">
                <a:extLst>
                  <a:ext uri="{FF2B5EF4-FFF2-40B4-BE49-F238E27FC236}">
                    <a16:creationId xmlns:a16="http://schemas.microsoft.com/office/drawing/2014/main" id="{58F666E3-D4B8-8549-BD4E-CE17AFEBEBBD}"/>
                  </a:ext>
                </a:extLst>
              </p:cNvPr>
              <p:cNvSpPr txBox="1"/>
              <p:nvPr/>
            </p:nvSpPr>
            <p:spPr>
              <a:xfrm>
                <a:off x="8041253" y="3516615"/>
                <a:ext cx="158115" cy="35687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sz="2150" spc="10" dirty="0">
                    <a:latin typeface="Carlito"/>
                    <a:cs typeface="Carlito"/>
                  </a:rPr>
                  <a:t>b</a:t>
                </a:r>
                <a:endParaRPr sz="2150" dirty="0">
                  <a:latin typeface="Carlito"/>
                  <a:cs typeface="Carlito"/>
                </a:endParaRPr>
              </a:p>
            </p:txBody>
          </p:sp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5D7D04B-6D67-D843-8557-24B275D672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1063" y="2878161"/>
              <a:ext cx="1598086" cy="839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1E8620-0AC2-2342-B367-CB1FA7535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9056" y="3114479"/>
              <a:ext cx="2952493" cy="63557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A699D5F-8101-7B40-8301-B7917F2C1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5535" y="3114479"/>
              <a:ext cx="3886014" cy="151968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EBED731-6B00-654F-9E2B-2B69D713E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6820" y="3902450"/>
              <a:ext cx="1138999" cy="55421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urved Connector 131">
              <a:extLst>
                <a:ext uri="{FF2B5EF4-FFF2-40B4-BE49-F238E27FC236}">
                  <a16:creationId xmlns:a16="http://schemas.microsoft.com/office/drawing/2014/main" id="{6E37E748-B424-0242-90E4-01DE010FE1C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70755" y="3188676"/>
              <a:ext cx="2174031" cy="1578504"/>
            </a:xfrm>
            <a:prstGeom prst="curvedConnector3">
              <a:avLst>
                <a:gd name="adj1" fmla="val 4305"/>
              </a:avLst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bject 43">
                <a:extLst>
                  <a:ext uri="{FF2B5EF4-FFF2-40B4-BE49-F238E27FC236}">
                    <a16:creationId xmlns:a16="http://schemas.microsoft.com/office/drawing/2014/main" id="{7269E3F6-13D1-4645-B812-EE3F8BC331C7}"/>
                  </a:ext>
                </a:extLst>
              </p:cNvPr>
              <p:cNvSpPr txBox="1"/>
              <p:nvPr/>
            </p:nvSpPr>
            <p:spPr>
              <a:xfrm>
                <a:off x="7667329" y="5100779"/>
                <a:ext cx="2886348" cy="34624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sz="2150" spc="10" dirty="0">
                    <a:latin typeface="Carlito"/>
                    <a:cs typeface="Carlito"/>
                  </a:rPr>
                  <a:t>A</a:t>
                </a:r>
                <a:r>
                  <a:rPr lang="zh-CN" altLang="en-US" sz="2150" spc="10" dirty="0">
                    <a:latin typeface="Carlito"/>
                    <a:cs typeface="Carlito"/>
                  </a:rPr>
                  <a:t> </a:t>
                </a:r>
                <a:r>
                  <a:rPr lang="en-US" altLang="zh-CN" sz="2150" spc="10" dirty="0">
                    <a:latin typeface="Carlito"/>
                    <a:cs typeface="Carlito"/>
                  </a:rPr>
                  <a:t>general DAG</a:t>
                </a:r>
                <a:r>
                  <a:rPr lang="zh-CN" altLang="en-US" sz="2150" spc="10" dirty="0">
                    <a:latin typeface="Carlito"/>
                    <a:cs typeface="Carlito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50" b="0" i="1" spc="10" smtClean="0">
                        <a:latin typeface="Cambria Math" panose="02040503050406030204" pitchFamily="18" charset="0"/>
                        <a:cs typeface="Carlito"/>
                      </a:rPr>
                      <m:t>𝐺</m:t>
                    </m:r>
                  </m:oMath>
                </a14:m>
                <a:endParaRPr sz="2150"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137" name="object 43">
                <a:extLst>
                  <a:ext uri="{FF2B5EF4-FFF2-40B4-BE49-F238E27FC236}">
                    <a16:creationId xmlns:a16="http://schemas.microsoft.com/office/drawing/2014/main" id="{7269E3F6-13D1-4645-B812-EE3F8BC33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29" y="5100779"/>
                <a:ext cx="2886348" cy="346249"/>
              </a:xfrm>
              <a:prstGeom prst="rect">
                <a:avLst/>
              </a:prstGeom>
              <a:blipFill>
                <a:blip r:embed="rId4"/>
                <a:stretch>
                  <a:fillRect l="-5497" t="-21053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AE0130-474A-485B-95AE-8A92D1317369}"/>
              </a:ext>
            </a:extLst>
          </p:cNvPr>
          <p:cNvCxnSpPr>
            <a:cxnSpLocks/>
          </p:cNvCxnSpPr>
          <p:nvPr/>
        </p:nvCxnSpPr>
        <p:spPr>
          <a:xfrm>
            <a:off x="7239000" y="3886200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urved Connector 57">
            <a:extLst>
              <a:ext uri="{FF2B5EF4-FFF2-40B4-BE49-F238E27FC236}">
                <a16:creationId xmlns:a16="http://schemas.microsoft.com/office/drawing/2014/main" id="{91478497-57CC-43FE-80C8-2A59B86FD2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31033" y="1639675"/>
            <a:ext cx="3085924" cy="2582191"/>
          </a:xfrm>
          <a:prstGeom prst="curvedConnector3">
            <a:avLst>
              <a:gd name="adj1" fmla="val 99252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1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B9283DEE-3B10-4B41-88AB-88E553A4485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23173" y="1514390"/>
                <a:ext cx="6382140" cy="4572000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tree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T</m:t>
                    </m:r>
                  </m:oMath>
                </a14:m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we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considered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is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also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spanning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tree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of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given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DAG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pc="10">
                        <a:latin typeface="Cambria Math" panose="02040503050406030204" pitchFamily="18" charset="0"/>
                        <a:cs typeface="Carlito"/>
                      </a:rPr>
                      <m:t>G</m:t>
                    </m:r>
                  </m:oMath>
                </a14:m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.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Thus,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step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one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and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step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two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are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already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completed.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endParaRPr lang="en-AU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endParaRPr lang="en-AU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Now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we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need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to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restore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non-tree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edges: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endParaRPr lang="en-US" altLang="zh-CN" b="1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endParaRPr lang="en-US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Topological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sort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vertices.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endParaRPr lang="en-AU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kern="0" dirty="0">
                    <a:cs typeface="Arial" charset="0"/>
                  </a:rPr>
                  <a:t>For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each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vertex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q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in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reverse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topological</a:t>
                </a:r>
                <a:r>
                  <a:rPr lang="zh-CN" altLang="en-US" kern="0" dirty="0">
                    <a:cs typeface="Arial" charset="0"/>
                  </a:rPr>
                  <a:t> </a:t>
                </a:r>
                <a:r>
                  <a:rPr lang="en-US" altLang="zh-CN" kern="0" dirty="0">
                    <a:cs typeface="Arial" charset="0"/>
                  </a:rPr>
                  <a:t>order:</a:t>
                </a:r>
              </a:p>
              <a:p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	for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each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edge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(</a:t>
                </a:r>
                <a:r>
                  <a:rPr lang="en-US" altLang="zh-CN" kern="0" dirty="0" err="1">
                    <a:solidFill>
                      <a:sysClr val="windowText" lastClr="000000"/>
                    </a:solidFill>
                    <a:cs typeface="Arial" charset="0"/>
                  </a:rPr>
                  <a:t>p,q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)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add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intervals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of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q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AU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	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intervals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of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p.</a:t>
                </a:r>
              </a:p>
              <a:p>
                <a:endParaRPr lang="en-US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b="1" kern="0" dirty="0">
                    <a:solidFill>
                      <a:sysClr val="windowText" lastClr="000000"/>
                    </a:solidFill>
                    <a:cs typeface="Arial" charset="0"/>
                  </a:rPr>
                  <a:t>Note:</a:t>
                </a:r>
                <a:r>
                  <a:rPr lang="zh-CN" altLang="en-US" b="1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endParaRPr lang="en-AU" altLang="zh-CN" b="1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(1)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need to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consider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both tree- and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non-tree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edges</a:t>
                </a:r>
                <a:endParaRPr lang="en-AU" altLang="zh-CN" kern="0" dirty="0">
                  <a:solidFill>
                    <a:sysClr val="windowText" lastClr="000000"/>
                  </a:solidFill>
                  <a:cs typeface="Arial" charset="0"/>
                </a:endParaRPr>
              </a:p>
              <a:p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(2)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remove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the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rgbClr val="FF0000"/>
                    </a:solidFill>
                    <a:cs typeface="Arial" charset="0"/>
                  </a:rPr>
                  <a:t>subsumed</a:t>
                </a:r>
                <a:r>
                  <a:rPr lang="zh-CN" altLang="en-US" kern="0" dirty="0">
                    <a:solidFill>
                      <a:sysClr val="windowText" lastClr="000000"/>
                    </a:solidFill>
                    <a:cs typeface="Arial" charset="0"/>
                  </a:rPr>
                  <a:t> </a:t>
                </a:r>
                <a:r>
                  <a:rPr lang="en-US" altLang="zh-CN" kern="0" dirty="0">
                    <a:solidFill>
                      <a:sysClr val="windowText" lastClr="000000"/>
                    </a:solidFill>
                    <a:cs typeface="Arial" charset="0"/>
                  </a:rPr>
                  <a:t>intervals</a:t>
                </a:r>
              </a:p>
              <a:p>
                <a:pPr algn="l"/>
                <a:endParaRPr lang="en-US" altLang="zh-CN" sz="2000" kern="0" dirty="0">
                  <a:solidFill>
                    <a:sysClr val="windowText" lastClr="0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56" name="Rectangle 3">
                <a:extLst>
                  <a:ext uri="{FF2B5EF4-FFF2-40B4-BE49-F238E27FC236}">
                    <a16:creationId xmlns:a16="http://schemas.microsoft.com/office/drawing/2014/main" id="{B9283DEE-3B10-4B41-88AB-88E553A4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73" y="1514390"/>
                <a:ext cx="6382140" cy="4572000"/>
              </a:xfrm>
              <a:prstGeom prst="rect">
                <a:avLst/>
              </a:prstGeom>
              <a:blipFill>
                <a:blip r:embed="rId3"/>
                <a:stretch>
                  <a:fillRect l="-764" t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250FEE1C-D1FD-3A2D-45B9-88B6C5F2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5972F-B7FD-6FE7-A48C-44AC780D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5F4086-95C1-60F0-AEC2-CA9F8AC4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23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145229" y="1927848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84281" y="548409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140427" y="542971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124399" y="449088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343599" y="353055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97010" y="43651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797672" y="36494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641930" y="50422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96622" y="1553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51D66F-136F-4825-8104-780295E98EA6}"/>
              </a:ext>
            </a:extLst>
          </p:cNvPr>
          <p:cNvCxnSpPr>
            <a:cxnSpLocks/>
          </p:cNvCxnSpPr>
          <p:nvPr/>
        </p:nvCxnSpPr>
        <p:spPr>
          <a:xfrm>
            <a:off x="7591567" y="4438525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17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914399" y="1463175"/>
            <a:ext cx="634479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kern="0" dirty="0">
                <a:latin typeface="Arial" charset="0"/>
                <a:cs typeface="Arial" charset="0"/>
              </a:rPr>
              <a:t>A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latin typeface="Arial" charset="0"/>
                <a:cs typeface="Arial" charset="0"/>
              </a:rPr>
              <a:t>topological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latin typeface="Arial" charset="0"/>
                <a:cs typeface="Arial" charset="0"/>
              </a:rPr>
              <a:t>ordering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latin typeface="Arial" charset="0"/>
                <a:cs typeface="Arial" charset="0"/>
              </a:rPr>
              <a:t>of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latin typeface="Arial" charset="0"/>
                <a:cs typeface="Arial" charset="0"/>
              </a:rPr>
              <a:t>the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r>
              <a:rPr lang="en-US" altLang="zh-CN" sz="2000" b="1" kern="0" dirty="0">
                <a:latin typeface="Arial" charset="0"/>
                <a:cs typeface="Arial" charset="0"/>
              </a:rPr>
              <a:t>vertices: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endParaRPr lang="en-US" altLang="zh-CN" sz="2000" b="1" kern="0" dirty="0"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a,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b,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g,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First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which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has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incoming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edges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(c,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(e,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Considering (e, h), no need to change the interval of e.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associated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CBC9AC7-7158-738B-F8AC-19CD799E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0C99-9156-EE56-EB60-0C523829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24D070-4452-645F-EE7E-CEEED262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24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748443" y="370282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object 43">
            <a:extLst>
              <a:ext uri="{FF2B5EF4-FFF2-40B4-BE49-F238E27FC236}">
                <a16:creationId xmlns:a16="http://schemas.microsoft.com/office/drawing/2014/main" id="{EB303176-A66C-1441-8587-FF0716E042D6}"/>
              </a:ext>
            </a:extLst>
          </p:cNvPr>
          <p:cNvSpPr txBox="1"/>
          <p:nvPr/>
        </p:nvSpPr>
        <p:spPr>
          <a:xfrm>
            <a:off x="10763592" y="399206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7EB268-A0FA-45B4-A199-7F50972F7E26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2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42437" y="1606849"/>
            <a:ext cx="634479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(c,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associated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c.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0DF4309-6C51-B7BE-B473-C5F0776B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3B04-6981-2C71-A277-C1720337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EA24BD-BD04-8077-95D5-385B13D7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25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748443" y="370282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object 43">
            <a:extLst>
              <a:ext uri="{FF2B5EF4-FFF2-40B4-BE49-F238E27FC236}">
                <a16:creationId xmlns:a16="http://schemas.microsoft.com/office/drawing/2014/main" id="{EB303176-A66C-1441-8587-FF0716E042D6}"/>
              </a:ext>
            </a:extLst>
          </p:cNvPr>
          <p:cNvSpPr txBox="1"/>
          <p:nvPr/>
        </p:nvSpPr>
        <p:spPr>
          <a:xfrm>
            <a:off x="10763592" y="399206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11D8CE-EC7D-4C9A-8AF4-9634576E13AE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51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30774" y="1710388"/>
            <a:ext cx="634479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Among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incoming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edges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(e,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 because (e,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 does not change the interval of e.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g):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[1,1]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d.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052FC3E-F05C-79A3-553E-91BEED5B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54C09-2DDA-89C5-D127-AE3A6DC7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BEFC95-1DFE-8A5A-EC55-48FAA50C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26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object 43">
            <a:extLst>
              <a:ext uri="{FF2B5EF4-FFF2-40B4-BE49-F238E27FC236}">
                <a16:creationId xmlns:a16="http://schemas.microsoft.com/office/drawing/2014/main" id="{EB303176-A66C-1441-8587-FF0716E042D6}"/>
              </a:ext>
            </a:extLst>
          </p:cNvPr>
          <p:cNvSpPr txBox="1"/>
          <p:nvPr/>
        </p:nvSpPr>
        <p:spPr>
          <a:xfrm>
            <a:off x="11113770" y="33372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object 43">
            <a:extLst>
              <a:ext uri="{FF2B5EF4-FFF2-40B4-BE49-F238E27FC236}">
                <a16:creationId xmlns:a16="http://schemas.microsoft.com/office/drawing/2014/main" id="{C77D0B19-E6E6-3B4B-BFDC-93B929D69BC7}"/>
              </a:ext>
            </a:extLst>
          </p:cNvPr>
          <p:cNvSpPr txBox="1"/>
          <p:nvPr/>
        </p:nvSpPr>
        <p:spPr>
          <a:xfrm>
            <a:off x="11081547" y="273748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[1,1]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53109A-6B58-4C19-AEC3-AE34E0DF13AA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2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40934" y="1633618"/>
            <a:ext cx="6344792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(e, g) does not change the interval of e. We consider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g):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g):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DO NOT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[1,1]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a.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This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because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[1,1]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contained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by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[1,8].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9103E4E-4D9D-C232-5020-182F1AB6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DC2E-FC95-87F7-DFC3-72C41D8E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3E6E7A-44EE-F2F8-4407-5D5989BF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27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object 43">
            <a:extLst>
              <a:ext uri="{FF2B5EF4-FFF2-40B4-BE49-F238E27FC236}">
                <a16:creationId xmlns:a16="http://schemas.microsoft.com/office/drawing/2014/main" id="{EB303176-A66C-1441-8587-FF0716E042D6}"/>
              </a:ext>
            </a:extLst>
          </p:cNvPr>
          <p:cNvSpPr txBox="1"/>
          <p:nvPr/>
        </p:nvSpPr>
        <p:spPr>
          <a:xfrm>
            <a:off x="11113770" y="33372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4F7657A3-9CFE-084D-A574-CE8B7CF504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9380" y="2286000"/>
            <a:ext cx="3085924" cy="2582191"/>
          </a:xfrm>
          <a:prstGeom prst="curvedConnector3">
            <a:avLst>
              <a:gd name="adj1" fmla="val 99252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object 43">
            <a:extLst>
              <a:ext uri="{FF2B5EF4-FFF2-40B4-BE49-F238E27FC236}">
                <a16:creationId xmlns:a16="http://schemas.microsoft.com/office/drawing/2014/main" id="{C77D0B19-E6E6-3B4B-BFDC-93B929D69BC7}"/>
              </a:ext>
            </a:extLst>
          </p:cNvPr>
          <p:cNvSpPr txBox="1"/>
          <p:nvPr/>
        </p:nvSpPr>
        <p:spPr>
          <a:xfrm>
            <a:off x="11081547" y="273748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[1,1]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53109A-6B58-4C19-AEC3-AE34E0DF13AA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5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418D08-FF52-7822-675E-A0AB7304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9648-AD5A-1799-DC60-DE9C4B086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729C8C-EBBB-3207-74A7-E08F0EB8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28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27313" y="1617675"/>
            <a:ext cx="5397091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(b, e) does not change the interval of b. We consider the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edge: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e)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[1,3]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d.</a:t>
            </a: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Since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[1,1]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[2,2]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contained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by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[1,3],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only keep [1 ,3]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4F7657A3-9CFE-084D-A574-CE8B7CF504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9380" y="2286000"/>
            <a:ext cx="3085924" cy="2582191"/>
          </a:xfrm>
          <a:prstGeom prst="curvedConnector3">
            <a:avLst>
              <a:gd name="adj1" fmla="val 9925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80132F-4A86-5F43-8DA4-F3A1B5808F13}"/>
              </a:ext>
            </a:extLst>
          </p:cNvPr>
          <p:cNvCxnSpPr>
            <a:cxnSpLocks/>
          </p:cNvCxnSpPr>
          <p:nvPr/>
        </p:nvCxnSpPr>
        <p:spPr>
          <a:xfrm flipH="1">
            <a:off x="7652456" y="3337245"/>
            <a:ext cx="2800094" cy="87336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bject 43">
            <a:extLst>
              <a:ext uri="{FF2B5EF4-FFF2-40B4-BE49-F238E27FC236}">
                <a16:creationId xmlns:a16="http://schemas.microsoft.com/office/drawing/2014/main" id="{511674A7-F5BE-9C45-B6A8-7C83397C4B8F}"/>
              </a:ext>
            </a:extLst>
          </p:cNvPr>
          <p:cNvSpPr txBox="1"/>
          <p:nvPr/>
        </p:nvSpPr>
        <p:spPr>
          <a:xfrm>
            <a:off x="11084037" y="26911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[1,3]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56B574-47E6-43B7-8691-5401852AAE36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81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6B819B-3037-0F55-33DA-4CB4BAC0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8A22-5488-3CE3-506F-DE644AC7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EECD0-B1C1-73E5-B0A0-38AE9E7C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29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20412"/>
            <a:ext cx="5397091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f.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 f) does not change the interval of d</a:t>
            </a:r>
            <a:r>
              <a:rPr lang="en-US" altLang="zh-CN" sz="20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c.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 c) does not change the interval of a</a:t>
            </a:r>
            <a:r>
              <a:rPr lang="en-US" altLang="zh-CN" sz="20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b.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 b) does not change the interval of a</a:t>
            </a:r>
            <a:r>
              <a:rPr lang="en-US" altLang="zh-CN" sz="20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incoming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non-tree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edge: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b).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b):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[1,4]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d. Since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[1,3]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contained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by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[1,4],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 keep [1, 4].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4F7657A3-9CFE-084D-A574-CE8B7CF504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9380" y="2286000"/>
            <a:ext cx="3085924" cy="2582191"/>
          </a:xfrm>
          <a:prstGeom prst="curvedConnector3">
            <a:avLst>
              <a:gd name="adj1" fmla="val 9925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80132F-4A86-5F43-8DA4-F3A1B5808F13}"/>
              </a:ext>
            </a:extLst>
          </p:cNvPr>
          <p:cNvCxnSpPr>
            <a:cxnSpLocks/>
          </p:cNvCxnSpPr>
          <p:nvPr/>
        </p:nvCxnSpPr>
        <p:spPr>
          <a:xfrm flipH="1">
            <a:off x="7652456" y="3337245"/>
            <a:ext cx="2800094" cy="873367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bject 43">
            <a:extLst>
              <a:ext uri="{FF2B5EF4-FFF2-40B4-BE49-F238E27FC236}">
                <a16:creationId xmlns:a16="http://schemas.microsoft.com/office/drawing/2014/main" id="{511674A7-F5BE-9C45-B6A8-7C83397C4B8F}"/>
              </a:ext>
            </a:extLst>
          </p:cNvPr>
          <p:cNvSpPr txBox="1"/>
          <p:nvPr/>
        </p:nvSpPr>
        <p:spPr>
          <a:xfrm>
            <a:off x="11084037" y="26911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[1,4]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8EA206-0078-5441-B522-81379DBA857C}"/>
              </a:ext>
            </a:extLst>
          </p:cNvPr>
          <p:cNvCxnSpPr>
            <a:cxnSpLocks/>
          </p:cNvCxnSpPr>
          <p:nvPr/>
        </p:nvCxnSpPr>
        <p:spPr>
          <a:xfrm flipH="1">
            <a:off x="8838720" y="3274097"/>
            <a:ext cx="161382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AE8E54-139B-4BC0-81C1-C2A30FDA66B1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4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Reachability</a:t>
            </a:r>
          </a:p>
        </p:txBody>
      </p:sp>
    </p:spTree>
    <p:extLst>
      <p:ext uri="{BB962C8B-B14F-4D97-AF65-F5344CB8AC3E}">
        <p14:creationId xmlns:p14="http://schemas.microsoft.com/office/powerpoint/2010/main" val="162055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BC1B35B-C921-FF2B-ACAD-C3F35CB7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4B6C-47D3-CF79-C222-1E5FF0E0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D69530-FC96-D73E-069B-2EC96DD1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30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39008" y="1536574"/>
            <a:ext cx="5397091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 d) does not change the interval of a</a:t>
            </a:r>
            <a:r>
              <a:rPr lang="en-US" altLang="zh-CN" sz="20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a.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It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does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not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have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any incoming edges.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Done.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Question: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how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many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intervals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used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in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this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compression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scheme?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4F7657A3-9CFE-084D-A574-CE8B7CF504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9380" y="2286000"/>
            <a:ext cx="3085924" cy="2582191"/>
          </a:xfrm>
          <a:prstGeom prst="curvedConnector3">
            <a:avLst>
              <a:gd name="adj1" fmla="val 9925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80132F-4A86-5F43-8DA4-F3A1B5808F13}"/>
              </a:ext>
            </a:extLst>
          </p:cNvPr>
          <p:cNvCxnSpPr>
            <a:cxnSpLocks/>
          </p:cNvCxnSpPr>
          <p:nvPr/>
        </p:nvCxnSpPr>
        <p:spPr>
          <a:xfrm flipH="1">
            <a:off x="7652456" y="3337245"/>
            <a:ext cx="2800094" cy="873367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bject 43">
            <a:extLst>
              <a:ext uri="{FF2B5EF4-FFF2-40B4-BE49-F238E27FC236}">
                <a16:creationId xmlns:a16="http://schemas.microsoft.com/office/drawing/2014/main" id="{511674A7-F5BE-9C45-B6A8-7C83397C4B8F}"/>
              </a:ext>
            </a:extLst>
          </p:cNvPr>
          <p:cNvSpPr txBox="1"/>
          <p:nvPr/>
        </p:nvSpPr>
        <p:spPr>
          <a:xfrm>
            <a:off x="11084037" y="26911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8EA206-0078-5441-B522-81379DBA857C}"/>
              </a:ext>
            </a:extLst>
          </p:cNvPr>
          <p:cNvCxnSpPr>
            <a:cxnSpLocks/>
          </p:cNvCxnSpPr>
          <p:nvPr/>
        </p:nvCxnSpPr>
        <p:spPr>
          <a:xfrm flipH="1" flipV="1">
            <a:off x="8838722" y="3274097"/>
            <a:ext cx="1613827" cy="63148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409A72-88D0-44CE-9C31-4735CD697988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/>
              <p:nvPr/>
            </p:nvSpPr>
            <p:spPr>
              <a:xfrm>
                <a:off x="9052503" y="5621648"/>
                <a:ext cx="3191266" cy="292388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b="0" spc="10" dirty="0">
                    <a:cs typeface="Carlito"/>
                  </a:rPr>
                  <a:t>A compression scheme for  </a:t>
                </a:r>
                <a14:m>
                  <m:oMath xmlns:m="http://schemas.openxmlformats.org/officeDocument/2006/math">
                    <m:r>
                      <a:rPr lang="en-US" altLang="zh-CN" b="0" i="1" spc="10" smtClean="0">
                        <a:latin typeface="Cambria Math" panose="02040503050406030204" pitchFamily="18" charset="0"/>
                        <a:cs typeface="Carlito"/>
                      </a:rPr>
                      <m:t>𝐺</m:t>
                    </m:r>
                  </m:oMath>
                </a14:m>
                <a:endParaRPr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503" y="5621648"/>
                <a:ext cx="3191266" cy="292388"/>
              </a:xfrm>
              <a:prstGeom prst="rect">
                <a:avLst/>
              </a:prstGeom>
              <a:blipFill>
                <a:blip r:embed="rId3"/>
                <a:stretch>
                  <a:fillRect l="-4207" t="-20833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22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9C05124-A27A-C67F-AD8B-518840A1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0174-F15B-5304-0C21-87450800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7DB5D1-1A51-5514-E258-B382CBD7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31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6096000" y="1981200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6135052" y="553744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8091198" y="548307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7075170" y="454423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8294370" y="35839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9447781" y="441849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1098621" y="30480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1592701" y="5095626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9647393" y="160684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87147A23-51D8-4640-AA80-C85C0BD57D13}"/>
              </a:ext>
            </a:extLst>
          </p:cNvPr>
          <p:cNvSpPr txBox="1">
            <a:spLocks noChangeArrowheads="1"/>
          </p:cNvSpPr>
          <p:nvPr/>
        </p:nvSpPr>
        <p:spPr>
          <a:xfrm>
            <a:off x="825446" y="1608708"/>
            <a:ext cx="5397091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What if there is one more edge from h-&gt;g?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1. It will change the topological order (process g first then h)</a:t>
            </a:r>
          </a:p>
          <a:p>
            <a:pPr marL="457200" indent="-457200" algn="l">
              <a:buAutoNum type="arabicPeriod"/>
            </a:pP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2. Add the interval of g to h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3. When processing the incoming-edges of h, </a:t>
            </a:r>
            <a:r>
              <a:rPr lang="en-US" altLang="zh-CN" sz="2000" b="1" kern="0" dirty="0">
                <a:solidFill>
                  <a:srgbClr val="FF0000"/>
                </a:solidFill>
                <a:latin typeface="Arial" charset="0"/>
                <a:cs typeface="Arial" charset="0"/>
              </a:rPr>
              <a:t>remember to update the new intervals</a:t>
            </a:r>
            <a:r>
              <a:rPr lang="en-US" altLang="zh-CN" sz="2000" kern="0" dirty="0">
                <a:latin typeface="Arial" charset="0"/>
                <a:cs typeface="Arial" charset="0"/>
              </a:rPr>
              <a:t>!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2356283-2959-5E47-94BA-FC671F9546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4683" y="3645876"/>
            <a:ext cx="2174031" cy="1578504"/>
          </a:xfrm>
          <a:prstGeom prst="curvedConnector3">
            <a:avLst>
              <a:gd name="adj1" fmla="val 4305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E506F3-E9CD-FA42-B7F5-647841096C62}"/>
              </a:ext>
            </a:extLst>
          </p:cNvPr>
          <p:cNvCxnSpPr>
            <a:cxnSpLocks/>
          </p:cNvCxnSpPr>
          <p:nvPr/>
        </p:nvCxnSpPr>
        <p:spPr>
          <a:xfrm flipH="1">
            <a:off x="8386001" y="4343400"/>
            <a:ext cx="1138999" cy="55421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9447290" y="471085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4F7657A3-9CFE-084D-A574-CE8B7CF504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9380" y="2286000"/>
            <a:ext cx="3085924" cy="2582191"/>
          </a:xfrm>
          <a:prstGeom prst="curvedConnector3">
            <a:avLst>
              <a:gd name="adj1" fmla="val 9925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6BC720CB-CEC7-0445-B106-AE1656A02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8936" y="3583903"/>
            <a:ext cx="3929779" cy="1640478"/>
          </a:xfrm>
          <a:prstGeom prst="curvedConnector3">
            <a:avLst>
              <a:gd name="adj1" fmla="val 57232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80132F-4A86-5F43-8DA4-F3A1B5808F13}"/>
              </a:ext>
            </a:extLst>
          </p:cNvPr>
          <p:cNvCxnSpPr>
            <a:cxnSpLocks/>
          </p:cNvCxnSpPr>
          <p:nvPr/>
        </p:nvCxnSpPr>
        <p:spPr>
          <a:xfrm flipH="1">
            <a:off x="7652456" y="3337245"/>
            <a:ext cx="2800094" cy="873367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bject 43">
            <a:extLst>
              <a:ext uri="{FF2B5EF4-FFF2-40B4-BE49-F238E27FC236}">
                <a16:creationId xmlns:a16="http://schemas.microsoft.com/office/drawing/2014/main" id="{511674A7-F5BE-9C45-B6A8-7C83397C4B8F}"/>
              </a:ext>
            </a:extLst>
          </p:cNvPr>
          <p:cNvSpPr txBox="1"/>
          <p:nvPr/>
        </p:nvSpPr>
        <p:spPr>
          <a:xfrm>
            <a:off x="11084037" y="26911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8EA206-0078-5441-B522-81379DBA857C}"/>
              </a:ext>
            </a:extLst>
          </p:cNvPr>
          <p:cNvCxnSpPr>
            <a:cxnSpLocks/>
          </p:cNvCxnSpPr>
          <p:nvPr/>
        </p:nvCxnSpPr>
        <p:spPr>
          <a:xfrm flipH="1" flipV="1">
            <a:off x="8838722" y="3274097"/>
            <a:ext cx="1613827" cy="63148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409A72-88D0-44CE-9C31-4735CD697988}"/>
              </a:ext>
            </a:extLst>
          </p:cNvPr>
          <p:cNvCxnSpPr>
            <a:cxnSpLocks/>
          </p:cNvCxnSpPr>
          <p:nvPr/>
        </p:nvCxnSpPr>
        <p:spPr>
          <a:xfrm>
            <a:off x="7542338" y="4491877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/>
              <p:nvPr/>
            </p:nvSpPr>
            <p:spPr>
              <a:xfrm>
                <a:off x="8846914" y="5653097"/>
                <a:ext cx="3405102" cy="292388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b="0" spc="10" dirty="0">
                    <a:cs typeface="Carlito"/>
                  </a:rPr>
                  <a:t>A compression scheme for  </a:t>
                </a:r>
                <a14:m>
                  <m:oMath xmlns:m="http://schemas.openxmlformats.org/officeDocument/2006/math">
                    <m:r>
                      <a:rPr lang="en-US" altLang="zh-CN" b="0" i="1" spc="10" smtClean="0">
                        <a:latin typeface="Cambria Math" panose="02040503050406030204" pitchFamily="18" charset="0"/>
                        <a:cs typeface="Carlito"/>
                      </a:rPr>
                      <m:t>𝐺</m:t>
                    </m:r>
                  </m:oMath>
                </a14:m>
                <a:endParaRPr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914" y="5653097"/>
                <a:ext cx="3405102" cy="292388"/>
              </a:xfrm>
              <a:prstGeom prst="rect">
                <a:avLst/>
              </a:prstGeom>
              <a:blipFill>
                <a:blip r:embed="rId3"/>
                <a:stretch>
                  <a:fillRect l="-3757" t="-20833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52">
            <a:extLst>
              <a:ext uri="{FF2B5EF4-FFF2-40B4-BE49-F238E27FC236}">
                <a16:creationId xmlns:a16="http://schemas.microsoft.com/office/drawing/2014/main" id="{9B350026-C6D1-44B5-88C7-AB21625A3AE9}"/>
              </a:ext>
            </a:extLst>
          </p:cNvPr>
          <p:cNvCxnSpPr>
            <a:cxnSpLocks/>
          </p:cNvCxnSpPr>
          <p:nvPr/>
        </p:nvCxnSpPr>
        <p:spPr>
          <a:xfrm flipH="1">
            <a:off x="6727602" y="5265670"/>
            <a:ext cx="1144740" cy="758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bject 43">
            <a:extLst>
              <a:ext uri="{FF2B5EF4-FFF2-40B4-BE49-F238E27FC236}">
                <a16:creationId xmlns:a16="http://schemas.microsoft.com/office/drawing/2014/main" id="{D6AE7DA8-92AE-408D-988A-803921E26438}"/>
              </a:ext>
            </a:extLst>
          </p:cNvPr>
          <p:cNvSpPr txBox="1"/>
          <p:nvPr/>
        </p:nvSpPr>
        <p:spPr>
          <a:xfrm>
            <a:off x="8091198" y="574175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[1,1]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67" name="object 43">
            <a:extLst>
              <a:ext uri="{FF2B5EF4-FFF2-40B4-BE49-F238E27FC236}">
                <a16:creationId xmlns:a16="http://schemas.microsoft.com/office/drawing/2014/main" id="{6B6F89E0-690A-4F3D-BE04-A37799FB18CC}"/>
              </a:ext>
            </a:extLst>
          </p:cNvPr>
          <p:cNvSpPr txBox="1"/>
          <p:nvPr/>
        </p:nvSpPr>
        <p:spPr>
          <a:xfrm>
            <a:off x="9454401" y="5011542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[1,1]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141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892252-510A-54E6-42DA-B1FCED81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9367245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9611360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9524663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6248400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6400800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7418566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7662681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7575984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10324802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10568917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10482220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8458200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8702315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8615618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9173156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9417271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9330574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7606333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7850448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7763751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6854200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7098315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7011618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887046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703726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8794681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942813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7283048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190681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6724621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3">
            <a:extLst>
              <a:ext uri="{FF2B5EF4-FFF2-40B4-BE49-F238E27FC236}">
                <a16:creationId xmlns:a16="http://schemas.microsoft.com/office/drawing/2014/main" id="{1E4F3729-9391-D54D-B0D0-AB3322E37C89}"/>
              </a:ext>
            </a:extLst>
          </p:cNvPr>
          <p:cNvSpPr txBox="1">
            <a:spLocks noChangeArrowheads="1"/>
          </p:cNvSpPr>
          <p:nvPr/>
        </p:nvSpPr>
        <p:spPr>
          <a:xfrm>
            <a:off x="832065" y="1614820"/>
            <a:ext cx="5397901" cy="4572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Question: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b="1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all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spanning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(tree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covers)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equally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good?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Optimality:</a:t>
            </a:r>
            <a:r>
              <a:rPr lang="zh-CN" altLang="en-US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AU" altLang="zh-CN" sz="2000" b="1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cover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minimum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number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intervals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resulting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compression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scheme.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AU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An optimal tree cover is shown here. Construct the associated compression scheme. </a:t>
            </a: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14FF94A8-CFEE-4E03-91E0-807910573BDB}"/>
              </a:ext>
            </a:extLst>
          </p:cNvPr>
          <p:cNvSpPr txBox="1"/>
          <p:nvPr/>
        </p:nvSpPr>
        <p:spPr>
          <a:xfrm>
            <a:off x="7678935" y="5988712"/>
            <a:ext cx="3405102" cy="3462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cs typeface="Carlito"/>
              </a:rPr>
              <a:t>An optimal tree cover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2AE9F-F408-F28F-C114-58399C4876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EBCAA-825B-4636-5137-94B6E769A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1044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628AB99-2B06-4D05-868B-949BA428D0F5}"/>
              </a:ext>
            </a:extLst>
          </p:cNvPr>
          <p:cNvSpPr txBox="1"/>
          <p:nvPr/>
        </p:nvSpPr>
        <p:spPr>
          <a:xfrm>
            <a:off x="961871" y="1388147"/>
            <a:ext cx="5134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Step 1: </a:t>
            </a: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Assign post-order number: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62DD5B-2ED9-62ED-659A-3770F633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35654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79769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93072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716809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69209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86975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31090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44393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93211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37326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50629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926609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70724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84027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41565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85680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98983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74742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318857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32160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322609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66724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80027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55455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72135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3090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411222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51457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59090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93030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bject 43">
            <a:extLst>
              <a:ext uri="{FF2B5EF4-FFF2-40B4-BE49-F238E27FC236}">
                <a16:creationId xmlns:a16="http://schemas.microsoft.com/office/drawing/2014/main" id="{5476C21C-19CD-4E1C-8ADE-D56B9F2ACE22}"/>
              </a:ext>
            </a:extLst>
          </p:cNvPr>
          <p:cNvSpPr txBox="1"/>
          <p:nvPr/>
        </p:nvSpPr>
        <p:spPr>
          <a:xfrm>
            <a:off x="4648200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    1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2" name="object 43">
            <a:extLst>
              <a:ext uri="{FF2B5EF4-FFF2-40B4-BE49-F238E27FC236}">
                <a16:creationId xmlns:a16="http://schemas.microsoft.com/office/drawing/2014/main" id="{0EB58EB6-D402-464A-A1AD-323ED08BA54C}"/>
              </a:ext>
            </a:extLst>
          </p:cNvPr>
          <p:cNvSpPr txBox="1"/>
          <p:nvPr/>
        </p:nvSpPr>
        <p:spPr>
          <a:xfrm>
            <a:off x="6160770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3" name="object 43">
            <a:extLst>
              <a:ext uri="{FF2B5EF4-FFF2-40B4-BE49-F238E27FC236}">
                <a16:creationId xmlns:a16="http://schemas.microsoft.com/office/drawing/2014/main" id="{6544C619-32F3-49A2-9F16-D671CAAE9F85}"/>
              </a:ext>
            </a:extLst>
          </p:cNvPr>
          <p:cNvSpPr txBox="1"/>
          <p:nvPr/>
        </p:nvSpPr>
        <p:spPr>
          <a:xfrm>
            <a:off x="6000779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4" name="object 43">
            <a:extLst>
              <a:ext uri="{FF2B5EF4-FFF2-40B4-BE49-F238E27FC236}">
                <a16:creationId xmlns:a16="http://schemas.microsoft.com/office/drawing/2014/main" id="{EE6CB56E-F6FC-43C4-B3A9-05500F9C0994}"/>
              </a:ext>
            </a:extLst>
          </p:cNvPr>
          <p:cNvSpPr txBox="1"/>
          <p:nvPr/>
        </p:nvSpPr>
        <p:spPr>
          <a:xfrm>
            <a:off x="5779770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4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5" name="object 43">
            <a:extLst>
              <a:ext uri="{FF2B5EF4-FFF2-40B4-BE49-F238E27FC236}">
                <a16:creationId xmlns:a16="http://schemas.microsoft.com/office/drawing/2014/main" id="{BAC7586B-1AC5-4CB7-B438-AE57FF1777AC}"/>
              </a:ext>
            </a:extLst>
          </p:cNvPr>
          <p:cNvSpPr txBox="1"/>
          <p:nvPr/>
        </p:nvSpPr>
        <p:spPr>
          <a:xfrm>
            <a:off x="6694170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6" name="object 43">
            <a:extLst>
              <a:ext uri="{FF2B5EF4-FFF2-40B4-BE49-F238E27FC236}">
                <a16:creationId xmlns:a16="http://schemas.microsoft.com/office/drawing/2014/main" id="{57AB3CB4-67A5-4875-A191-F90CAE1798A8}"/>
              </a:ext>
            </a:extLst>
          </p:cNvPr>
          <p:cNvSpPr txBox="1"/>
          <p:nvPr/>
        </p:nvSpPr>
        <p:spPr>
          <a:xfrm>
            <a:off x="7848600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5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7" name="object 43">
            <a:extLst>
              <a:ext uri="{FF2B5EF4-FFF2-40B4-BE49-F238E27FC236}">
                <a16:creationId xmlns:a16="http://schemas.microsoft.com/office/drawing/2014/main" id="{902AD99D-6EE8-41B1-AE5A-DB67E47D64C0}"/>
              </a:ext>
            </a:extLst>
          </p:cNvPr>
          <p:cNvSpPr txBox="1"/>
          <p:nvPr/>
        </p:nvSpPr>
        <p:spPr>
          <a:xfrm>
            <a:off x="9466172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7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8" name="object 43">
            <a:extLst>
              <a:ext uri="{FF2B5EF4-FFF2-40B4-BE49-F238E27FC236}">
                <a16:creationId xmlns:a16="http://schemas.microsoft.com/office/drawing/2014/main" id="{708081FE-6A9F-45D8-8CA3-5E4685FB6461}"/>
              </a:ext>
            </a:extLst>
          </p:cNvPr>
          <p:cNvSpPr txBox="1"/>
          <p:nvPr/>
        </p:nvSpPr>
        <p:spPr>
          <a:xfrm>
            <a:off x="8584861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8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39987-DE04-A56E-97F1-3F8238EA2D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2720C-F57A-475F-B4E9-2FCA3D810E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2955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26472-F60A-5A1F-B192-AFC68FA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[1,1]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[1,3]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[1,4]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[1,6]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[5,5]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[1,8]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2098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[7,7]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176F7E-3A45-48A2-9F5B-B2CF4AC62922}"/>
              </a:ext>
            </a:extLst>
          </p:cNvPr>
          <p:cNvSpPr txBox="1"/>
          <p:nvPr/>
        </p:nvSpPr>
        <p:spPr>
          <a:xfrm>
            <a:off x="836204" y="1948695"/>
            <a:ext cx="42215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Step 2: </a:t>
            </a:r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For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each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vertex,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compute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minimum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post-order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number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of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its</a:t>
            </a:r>
            <a:r>
              <a:rPr lang="zh-CN" altLang="en-US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and assign an interval as the reachability label. </a:t>
            </a:r>
            <a:endParaRPr lang="en-AU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B61F2-43C3-E052-6898-0726B4C47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877D9-F8E2-5BB0-26FD-D01D94041D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766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E1ACA-3EC4-7ADE-CEC8-4F0089DB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DA204A-9048-40C9-B9F5-7A9005C8BF54}"/>
              </a:ext>
            </a:extLst>
          </p:cNvPr>
          <p:cNvSpPr txBox="1"/>
          <p:nvPr/>
        </p:nvSpPr>
        <p:spPr>
          <a:xfrm>
            <a:off x="381217" y="1517296"/>
            <a:ext cx="391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latin typeface="Arial" charset="0"/>
                <a:cs typeface="Arial" charset="0"/>
              </a:rPr>
              <a:t>Follow </a:t>
            </a:r>
            <a:r>
              <a:rPr lang="en-US" altLang="zh-CN" sz="1800" b="1" kern="0" dirty="0">
                <a:latin typeface="Arial" charset="0"/>
                <a:cs typeface="Arial" charset="0"/>
              </a:rPr>
              <a:t>reverse topological order </a:t>
            </a:r>
            <a:r>
              <a:rPr lang="en-US" altLang="zh-CN" sz="1800" kern="0" dirty="0">
                <a:latin typeface="Arial" charset="0"/>
                <a:cs typeface="Arial" charset="0"/>
              </a:rPr>
              <a:t>and recover the </a:t>
            </a:r>
            <a:r>
              <a:rPr lang="en-US" altLang="zh-CN" sz="1800" b="1" kern="0" dirty="0">
                <a:latin typeface="Arial" charset="0"/>
                <a:cs typeface="Arial" charset="0"/>
              </a:rPr>
              <a:t>non-tree</a:t>
            </a:r>
            <a:r>
              <a:rPr lang="en-US" altLang="zh-CN" sz="1800" kern="0" dirty="0">
                <a:latin typeface="Arial" charset="0"/>
                <a:cs typeface="Arial" charset="0"/>
              </a:rPr>
              <a:t> edges.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381217" y="2258697"/>
            <a:ext cx="42181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latin typeface="Arial" charset="0"/>
                <a:cs typeface="Arial" charset="0"/>
              </a:rPr>
              <a:t>A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topological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ordering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of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vertices: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endParaRPr lang="en-US" altLang="zh-CN" sz="1800" kern="0" dirty="0"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	a,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b,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e,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g,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</a:p>
          <a:p>
            <a:pPr algn="l"/>
            <a:endParaRPr lang="en-US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First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which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has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incoming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non-tree edges</a:t>
            </a:r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(c,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h) and </a:t>
            </a:r>
            <a:r>
              <a:rPr lang="en-US" altLang="zh-CN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tree edge (e, h)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. </a:t>
            </a:r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endParaRPr lang="en-US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(e, h) does not change the interval of e</a:t>
            </a:r>
            <a:r>
              <a:rPr lang="en-US" altLang="zh-CN" sz="18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h):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associated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d.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endParaRPr lang="en-US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[2 ,2] is subsumed by [1, 6].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55091-FB83-CFB7-FC78-820755B2D1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E0C86-6176-68BC-AEBB-A4A840946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3097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4417B-BB21-9C18-3531-A7E973D0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838200" y="2296155"/>
            <a:ext cx="3896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(c,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h):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associated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with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h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c.</a:t>
            </a:r>
            <a:endParaRPr lang="en-US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45" name="Curved Connector 131">
            <a:extLst>
              <a:ext uri="{FF2B5EF4-FFF2-40B4-BE49-F238E27FC236}">
                <a16:creationId xmlns:a16="http://schemas.microsoft.com/office/drawing/2014/main" id="{13E0510D-9A0D-4D03-8F37-1B8A9C894F43}"/>
              </a:ext>
            </a:extLst>
          </p:cNvPr>
          <p:cNvCxnSpPr>
            <a:cxnSpLocks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64347-233C-FFBE-F973-0DCAD14351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C6A99-EF90-8B79-6755-AD0DCA256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267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5EE20-F364-E6C7-9365-9E1A30BC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838200" y="1886284"/>
            <a:ext cx="421814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g.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We consider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g):</a:t>
            </a:r>
          </a:p>
          <a:p>
            <a:endParaRPr lang="en-US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(e, g) does not change the interval of e</a:t>
            </a:r>
            <a:r>
              <a:rPr lang="en-US" altLang="zh-CN" sz="1800" kern="0" dirty="0">
                <a:latin typeface="Arial" charset="0"/>
                <a:cs typeface="Arial" charset="0"/>
              </a:rPr>
              <a:t>.</a:t>
            </a: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Arial" charset="0"/>
                <a:cs typeface="Arial" charset="0"/>
              </a:rPr>
              <a:t>g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DO NOT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[1,1]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latin typeface="Arial" charset="0"/>
                <a:cs typeface="Arial" charset="0"/>
              </a:rPr>
              <a:t>d because it is subsumed by [1 ,6]. 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latin typeface="Arial" charset="0"/>
              <a:cs typeface="Arial" charset="0"/>
            </a:endParaRPr>
          </a:p>
        </p:txBody>
      </p:sp>
      <p:cxnSp>
        <p:nvCxnSpPr>
          <p:cNvPr id="45" name="Curved Connector 131">
            <a:extLst>
              <a:ext uri="{FF2B5EF4-FFF2-40B4-BE49-F238E27FC236}">
                <a16:creationId xmlns:a16="http://schemas.microsoft.com/office/drawing/2014/main" id="{13E0510D-9A0D-4D03-8F37-1B8A9C894F43}"/>
              </a:ext>
            </a:extLst>
          </p:cNvPr>
          <p:cNvCxnSpPr>
            <a:cxnSpLocks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urved Connector 148">
            <a:extLst>
              <a:ext uri="{FF2B5EF4-FFF2-40B4-BE49-F238E27FC236}">
                <a16:creationId xmlns:a16="http://schemas.microsoft.com/office/drawing/2014/main" id="{374692FB-9FAE-4756-AB91-20E1DCA2D6F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B935-BD88-286C-56CA-FBD15A68A8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EB364-4A8A-52DB-FE1D-86E899F7D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9818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40AEA-F184-55E6-CA41-287DD1F8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838200" y="2167884"/>
            <a:ext cx="3896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Arial" charset="0"/>
                <a:cs typeface="Arial" charset="0"/>
              </a:rPr>
              <a:t>g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DO NOT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[1,1]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</a:t>
            </a:r>
            <a:r>
              <a:rPr lang="en-US" altLang="zh-CN" kern="0" dirty="0">
                <a:latin typeface="Arial" charset="0"/>
                <a:cs typeface="Arial" charset="0"/>
              </a:rPr>
              <a:t> because it is subsumed by [1 ,8]. 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latin typeface="Arial" charset="0"/>
              <a:cs typeface="Arial" charset="0"/>
            </a:endParaRPr>
          </a:p>
        </p:txBody>
      </p:sp>
      <p:cxnSp>
        <p:nvCxnSpPr>
          <p:cNvPr id="45" name="Curved Connector 131">
            <a:extLst>
              <a:ext uri="{FF2B5EF4-FFF2-40B4-BE49-F238E27FC236}">
                <a16:creationId xmlns:a16="http://schemas.microsoft.com/office/drawing/2014/main" id="{13E0510D-9A0D-4D03-8F37-1B8A9C894F43}"/>
              </a:ext>
            </a:extLst>
          </p:cNvPr>
          <p:cNvCxnSpPr>
            <a:cxnSpLocks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urved Connector 148">
            <a:extLst>
              <a:ext uri="{FF2B5EF4-FFF2-40B4-BE49-F238E27FC236}">
                <a16:creationId xmlns:a16="http://schemas.microsoft.com/office/drawing/2014/main" id="{374692FB-9FAE-4756-AB91-20E1DCA2D6F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urved Connector 140">
            <a:extLst>
              <a:ext uri="{FF2B5EF4-FFF2-40B4-BE49-F238E27FC236}">
                <a16:creationId xmlns:a16="http://schemas.microsoft.com/office/drawing/2014/main" id="{DEC6EFF4-D77A-428A-B63C-AA4E054D9AFB}"/>
              </a:ext>
            </a:extLst>
          </p:cNvPr>
          <p:cNvCxnSpPr>
            <a:cxnSpLocks/>
          </p:cNvCxnSpPr>
          <p:nvPr/>
        </p:nvCxnSpPr>
        <p:spPr>
          <a:xfrm rot="5400000">
            <a:off x="4461456" y="1895369"/>
            <a:ext cx="3687678" cy="2929775"/>
          </a:xfrm>
          <a:prstGeom prst="curvedConnector3">
            <a:avLst>
              <a:gd name="adj1" fmla="val 828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D0800-1895-A585-08A7-0A11A1F41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5521-45A1-426B-AE66-BB41D8ED4D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5661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29511-745D-C994-DBC0-7BB92B67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834005" y="2049062"/>
            <a:ext cx="39354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Arial" charset="0"/>
                <a:cs typeface="Arial" charset="0"/>
              </a:rPr>
              <a:t>e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.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latin typeface="Arial" charset="0"/>
                <a:cs typeface="Arial" charset="0"/>
              </a:rPr>
              <a:t>We consider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(b, e) and (d,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e):</a:t>
            </a: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(b, e) does not change the interval of b</a:t>
            </a:r>
            <a:r>
              <a:rPr lang="en-US" altLang="zh-CN" sz="1800" kern="0" dirty="0">
                <a:latin typeface="Arial" charset="0"/>
                <a:cs typeface="Arial" charset="0"/>
              </a:rPr>
              <a:t>.</a:t>
            </a:r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Arial" charset="0"/>
                <a:cs typeface="Arial" charset="0"/>
              </a:rPr>
              <a:t>e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DO NOT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[1, 3]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latin typeface="Arial" charset="0"/>
                <a:cs typeface="Arial" charset="0"/>
              </a:rPr>
              <a:t>d because it is subsumed by [1, 6]. 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latin typeface="Arial" charset="0"/>
              <a:cs typeface="Arial" charset="0"/>
            </a:endParaRPr>
          </a:p>
        </p:txBody>
      </p:sp>
      <p:cxnSp>
        <p:nvCxnSpPr>
          <p:cNvPr id="45" name="Curved Connector 131">
            <a:extLst>
              <a:ext uri="{FF2B5EF4-FFF2-40B4-BE49-F238E27FC236}">
                <a16:creationId xmlns:a16="http://schemas.microsoft.com/office/drawing/2014/main" id="{13E0510D-9A0D-4D03-8F37-1B8A9C894F43}"/>
              </a:ext>
            </a:extLst>
          </p:cNvPr>
          <p:cNvCxnSpPr>
            <a:cxnSpLocks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urved Connector 148">
            <a:extLst>
              <a:ext uri="{FF2B5EF4-FFF2-40B4-BE49-F238E27FC236}">
                <a16:creationId xmlns:a16="http://schemas.microsoft.com/office/drawing/2014/main" id="{374692FB-9FAE-4756-AB91-20E1DCA2D6F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urved Connector 140">
            <a:extLst>
              <a:ext uri="{FF2B5EF4-FFF2-40B4-BE49-F238E27FC236}">
                <a16:creationId xmlns:a16="http://schemas.microsoft.com/office/drawing/2014/main" id="{DEC6EFF4-D77A-428A-B63C-AA4E054D9AFB}"/>
              </a:ext>
            </a:extLst>
          </p:cNvPr>
          <p:cNvCxnSpPr>
            <a:cxnSpLocks/>
          </p:cNvCxnSpPr>
          <p:nvPr/>
        </p:nvCxnSpPr>
        <p:spPr>
          <a:xfrm rot="5400000">
            <a:off x="4461456" y="1895369"/>
            <a:ext cx="3687678" cy="2929775"/>
          </a:xfrm>
          <a:prstGeom prst="curvedConnector3">
            <a:avLst>
              <a:gd name="adj1" fmla="val 828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urved Connector 155">
            <a:extLst>
              <a:ext uri="{FF2B5EF4-FFF2-40B4-BE49-F238E27FC236}">
                <a16:creationId xmlns:a16="http://schemas.microsoft.com/office/drawing/2014/main" id="{B8769933-28E9-42E4-89A4-8951E522BF87}"/>
              </a:ext>
            </a:extLst>
          </p:cNvPr>
          <p:cNvCxnSpPr>
            <a:cxnSpLocks/>
          </p:cNvCxnSpPr>
          <p:nvPr/>
        </p:nvCxnSpPr>
        <p:spPr>
          <a:xfrm rot="5400000">
            <a:off x="5494965" y="2813557"/>
            <a:ext cx="1630533" cy="1175152"/>
          </a:xfrm>
          <a:prstGeom prst="curvedConnector3">
            <a:avLst>
              <a:gd name="adj1" fmla="val 11980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5D5F6-82CB-01CF-ABD4-460FB0FA61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604DA-BD5B-FA34-6216-DFF19344A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230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42074-BB57-18DD-50B0-F59E0D6E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7" name="object 20"/>
          <p:cNvSpPr txBox="1"/>
          <p:nvPr/>
        </p:nvSpPr>
        <p:spPr>
          <a:xfrm>
            <a:off x="956536" y="1555014"/>
            <a:ext cx="9784910" cy="7489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0"/>
              </a:spcBef>
            </a:pPr>
            <a:r>
              <a:rPr sz="2400" spc="-10" dirty="0">
                <a:cs typeface="Carlito" panose="020F0502020204030204"/>
              </a:rPr>
              <a:t>Given </a:t>
            </a:r>
            <a:r>
              <a:rPr sz="2400" spc="-5" dirty="0">
                <a:cs typeface="Carlito" panose="020F0502020204030204"/>
              </a:rPr>
              <a:t>a</a:t>
            </a:r>
            <a:r>
              <a:rPr lang="en-US" sz="2400" spc="-5" dirty="0">
                <a:cs typeface="Carlito" panose="020F0502020204030204"/>
              </a:rPr>
              <a:t>n</a:t>
            </a:r>
            <a:r>
              <a:rPr sz="2400" spc="-5" dirty="0">
                <a:cs typeface="Carlito" panose="020F0502020204030204"/>
              </a:rPr>
              <a:t> </a:t>
            </a:r>
            <a:r>
              <a:rPr lang="en-US" sz="2400" i="1" spc="-5" dirty="0">
                <a:cs typeface="Carlito" panose="020F0502020204030204"/>
              </a:rPr>
              <a:t>unweighted</a:t>
            </a:r>
            <a:r>
              <a:rPr lang="en-US" sz="2400" spc="-5" dirty="0">
                <a:cs typeface="Carlito" panose="020F0502020204030204"/>
              </a:rPr>
              <a:t> </a:t>
            </a:r>
            <a:r>
              <a:rPr sz="2400" i="1" spc="-10" dirty="0">
                <a:cs typeface="Carlito" panose="020F0502020204030204"/>
              </a:rPr>
              <a:t>directed </a:t>
            </a:r>
            <a:r>
              <a:rPr sz="2400" i="1" spc="-5" dirty="0">
                <a:cs typeface="Carlito" panose="020F0502020204030204"/>
              </a:rPr>
              <a:t>graph G </a:t>
            </a:r>
            <a:r>
              <a:rPr sz="2400" spc="-5" dirty="0">
                <a:cs typeface="Carlito" panose="020F0502020204030204"/>
              </a:rPr>
              <a:t>and </a:t>
            </a:r>
            <a:r>
              <a:rPr sz="2400" spc="-10" dirty="0">
                <a:cs typeface="Carlito" panose="020F0502020204030204"/>
              </a:rPr>
              <a:t>two nodes </a:t>
            </a:r>
            <a:r>
              <a:rPr sz="2400" spc="-5" dirty="0">
                <a:solidFill>
                  <a:srgbClr val="FF0000"/>
                </a:solidFill>
                <a:cs typeface="Carlito" panose="020F0502020204030204"/>
              </a:rPr>
              <a:t>u </a:t>
            </a:r>
            <a:r>
              <a:rPr sz="2400" spc="-5" dirty="0">
                <a:cs typeface="Carlito" panose="020F0502020204030204"/>
              </a:rPr>
              <a:t>and </a:t>
            </a:r>
            <a:r>
              <a:rPr sz="2400" spc="-114" dirty="0">
                <a:solidFill>
                  <a:srgbClr val="FF0000"/>
                </a:solidFill>
                <a:cs typeface="Carlito" panose="020F0502020204030204"/>
              </a:rPr>
              <a:t>v</a:t>
            </a:r>
            <a:r>
              <a:rPr sz="2400" spc="-114" dirty="0">
                <a:cs typeface="Carlito" panose="020F0502020204030204"/>
              </a:rPr>
              <a:t>, </a:t>
            </a:r>
            <a:r>
              <a:rPr lang="zh-CN" altLang="en-US" sz="2400" spc="-114" dirty="0">
                <a:cs typeface="Carlito" panose="020F0502020204030204"/>
              </a:rPr>
              <a:t> </a:t>
            </a:r>
            <a:r>
              <a:rPr sz="2400" spc="-5" dirty="0">
                <a:cs typeface="Carlito" panose="020F0502020204030204"/>
              </a:rPr>
              <a:t>is  </a:t>
            </a:r>
            <a:r>
              <a:rPr sz="2400" spc="-15" dirty="0">
                <a:cs typeface="Carlito" panose="020F0502020204030204"/>
              </a:rPr>
              <a:t>there </a:t>
            </a:r>
            <a:r>
              <a:rPr sz="2400" spc="-5" dirty="0">
                <a:cs typeface="Carlito" panose="020F0502020204030204"/>
              </a:rPr>
              <a:t>a </a:t>
            </a:r>
            <a:r>
              <a:rPr sz="2400" spc="-15" dirty="0">
                <a:cs typeface="Carlito" panose="020F0502020204030204"/>
              </a:rPr>
              <a:t>path </a:t>
            </a:r>
            <a:r>
              <a:rPr sz="2400" spc="-10" dirty="0">
                <a:cs typeface="Carlito" panose="020F0502020204030204"/>
              </a:rPr>
              <a:t>connecting </a:t>
            </a:r>
            <a:r>
              <a:rPr sz="2400" spc="-5" dirty="0">
                <a:solidFill>
                  <a:srgbClr val="FF0000"/>
                </a:solidFill>
                <a:cs typeface="Carlito" panose="020F0502020204030204"/>
              </a:rPr>
              <a:t>u </a:t>
            </a:r>
            <a:r>
              <a:rPr sz="2400" spc="-20" dirty="0">
                <a:cs typeface="Carlito" panose="020F0502020204030204"/>
              </a:rPr>
              <a:t>to </a:t>
            </a:r>
            <a:r>
              <a:rPr sz="2400" spc="-5" dirty="0">
                <a:solidFill>
                  <a:srgbClr val="FF0000"/>
                </a:solidFill>
                <a:cs typeface="Carlito" panose="020F0502020204030204"/>
              </a:rPr>
              <a:t>v </a:t>
            </a:r>
            <a:r>
              <a:rPr sz="2400" spc="-10" dirty="0">
                <a:cs typeface="Carlito" panose="020F0502020204030204"/>
              </a:rPr>
              <a:t>(denoted</a:t>
            </a:r>
            <a:r>
              <a:rPr sz="2400" spc="150" dirty="0">
                <a:cs typeface="Carlito" panose="020F0502020204030204"/>
              </a:rPr>
              <a:t> </a:t>
            </a:r>
            <a:r>
              <a:rPr sz="2400" spc="-70" dirty="0" err="1">
                <a:solidFill>
                  <a:srgbClr val="FF0000"/>
                </a:solidFill>
                <a:cs typeface="Carlito" panose="020F0502020204030204"/>
              </a:rPr>
              <a:t>u</a:t>
            </a:r>
            <a:r>
              <a:rPr sz="2400" spc="-70" dirty="0" err="1">
                <a:solidFill>
                  <a:srgbClr val="FF0000"/>
                </a:solidFill>
                <a:cs typeface="Symbola"/>
              </a:rPr>
              <a:t>↝</a:t>
            </a:r>
            <a:r>
              <a:rPr sz="2400" spc="-70" dirty="0" err="1">
                <a:solidFill>
                  <a:srgbClr val="FF0000"/>
                </a:solidFill>
                <a:cs typeface="Carlito" panose="020F0502020204030204"/>
              </a:rPr>
              <a:t>v</a:t>
            </a:r>
            <a:r>
              <a:rPr sz="2400" spc="-70" dirty="0">
                <a:cs typeface="Carlito" panose="020F0502020204030204"/>
              </a:rPr>
              <a:t>)?</a:t>
            </a:r>
            <a:endParaRPr lang="en-AU" sz="1200" dirty="0">
              <a:cs typeface="Carlito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77888" y="3389866"/>
            <a:ext cx="1675780" cy="843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0"/>
              </a:spcBef>
            </a:pPr>
            <a:r>
              <a:rPr lang="en-AU" sz="2400" spc="-7" dirty="0">
                <a:solidFill>
                  <a:srgbClr val="FF0000"/>
                </a:solidFill>
                <a:cs typeface="Carlito" panose="020F0502020204030204"/>
              </a:rPr>
              <a:t>0</a:t>
            </a:r>
            <a:r>
              <a:rPr lang="en-AU" sz="2400" spc="-315" dirty="0">
                <a:solidFill>
                  <a:srgbClr val="FF0000"/>
                </a:solidFill>
                <a:cs typeface="Symbola"/>
              </a:rPr>
              <a:t>↝</a:t>
            </a:r>
            <a:r>
              <a:rPr lang="zh-CN" altLang="en-US" sz="2400" spc="-315" dirty="0">
                <a:solidFill>
                  <a:srgbClr val="FF0000"/>
                </a:solidFill>
                <a:cs typeface="Symbola"/>
              </a:rPr>
              <a:t> </a:t>
            </a:r>
            <a:r>
              <a:rPr lang="en-US" altLang="zh-CN" sz="2400" spc="-7" dirty="0">
                <a:solidFill>
                  <a:srgbClr val="FF0000"/>
                </a:solidFill>
                <a:cs typeface="Carlito" panose="020F0502020204030204"/>
              </a:rPr>
              <a:t>5</a:t>
            </a:r>
            <a:r>
              <a:rPr lang="en-AU" sz="2400" dirty="0">
                <a:solidFill>
                  <a:srgbClr val="FF0000"/>
                </a:solidFill>
                <a:cs typeface="Carlito" panose="020F0502020204030204"/>
              </a:rPr>
              <a:t>?</a:t>
            </a:r>
            <a:r>
              <a:rPr lang="zh-CN" altLang="en-US" sz="2400" dirty="0">
                <a:solidFill>
                  <a:srgbClr val="FF0000"/>
                </a:solidFill>
                <a:cs typeface="Carlito" panose="020F0502020204030204"/>
              </a:rPr>
              <a:t>  </a:t>
            </a:r>
            <a:r>
              <a:rPr lang="zh-CN" altLang="en-US" sz="2400" baseline="2000" dirty="0">
                <a:solidFill>
                  <a:srgbClr val="FF0000"/>
                </a:solidFill>
                <a:cs typeface="Carlito" panose="020F0502020204030204"/>
              </a:rPr>
              <a:t>    </a:t>
            </a:r>
            <a:r>
              <a:rPr lang="en-AU" sz="2400" spc="-5" dirty="0">
                <a:cs typeface="Carlito" panose="020F0502020204030204"/>
              </a:rPr>
              <a:t>Y</a:t>
            </a:r>
            <a:r>
              <a:rPr lang="en-AU" sz="2400" spc="-15" dirty="0">
                <a:cs typeface="Carlito" panose="020F0502020204030204"/>
              </a:rPr>
              <a:t>E</a:t>
            </a:r>
            <a:r>
              <a:rPr lang="en-AU" sz="2400" dirty="0">
                <a:cs typeface="Carlito" panose="020F0502020204030204"/>
              </a:rPr>
              <a:t>S</a:t>
            </a:r>
          </a:p>
          <a:p>
            <a:pPr marL="12700" marR="5080">
              <a:lnSpc>
                <a:spcPct val="100000"/>
              </a:lnSpc>
              <a:spcBef>
                <a:spcPts val="80"/>
              </a:spcBef>
            </a:pPr>
            <a:r>
              <a:rPr lang="en-US" altLang="zh-CN" sz="2400" spc="-5" dirty="0">
                <a:solidFill>
                  <a:srgbClr val="FF0000"/>
                </a:solidFill>
                <a:cs typeface="Carlito" panose="020F0502020204030204"/>
              </a:rPr>
              <a:t>0</a:t>
            </a:r>
            <a:r>
              <a:rPr lang="en-AU" sz="2400" spc="-210" dirty="0">
                <a:solidFill>
                  <a:srgbClr val="FF0000"/>
                </a:solidFill>
                <a:cs typeface="Symbola"/>
              </a:rPr>
              <a:t>↝</a:t>
            </a:r>
            <a:r>
              <a:rPr lang="en-US" altLang="zh-CN" sz="2400" spc="-5" dirty="0">
                <a:solidFill>
                  <a:srgbClr val="FF0000"/>
                </a:solidFill>
                <a:cs typeface="Carlito" panose="020F0502020204030204"/>
              </a:rPr>
              <a:t>2</a:t>
            </a:r>
            <a:r>
              <a:rPr lang="en-AU" sz="2400" dirty="0">
                <a:solidFill>
                  <a:srgbClr val="FF0000"/>
                </a:solidFill>
                <a:cs typeface="Carlito" panose="020F0502020204030204"/>
              </a:rPr>
              <a:t>?	</a:t>
            </a:r>
            <a:r>
              <a:rPr lang="zh-CN" altLang="en-US" sz="2400" dirty="0">
                <a:solidFill>
                  <a:srgbClr val="FF0000"/>
                </a:solidFill>
                <a:cs typeface="Carlito" panose="020F0502020204030204"/>
              </a:rPr>
              <a:t>  </a:t>
            </a:r>
            <a:r>
              <a:rPr lang="en-AU" sz="2400" dirty="0">
                <a:cs typeface="Carlito" panose="020F0502020204030204"/>
              </a:rPr>
              <a:t>NO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19250" y="2790961"/>
            <a:ext cx="2609584" cy="1774586"/>
            <a:chOff x="1991993" y="2314232"/>
            <a:chExt cx="2609584" cy="1774586"/>
          </a:xfrm>
        </p:grpSpPr>
        <p:sp>
          <p:nvSpPr>
            <p:cNvPr id="27" name="Oval 26"/>
            <p:cNvSpPr/>
            <p:nvPr/>
          </p:nvSpPr>
          <p:spPr>
            <a:xfrm>
              <a:off x="3062985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993134" y="291313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220577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991993" y="370781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209800" y="277843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133824" y="2314232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5" name="Straight Arrow Connector 54"/>
            <p:cNvCxnSpPr>
              <a:stCxn id="27" idx="2"/>
              <a:endCxn id="52" idx="6"/>
            </p:cNvCxnSpPr>
            <p:nvPr/>
          </p:nvCxnSpPr>
          <p:spPr>
            <a:xfrm flipH="1">
              <a:off x="2372993" y="3898318"/>
              <a:ext cx="6899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7" idx="1"/>
              <a:endCxn id="53" idx="5"/>
            </p:cNvCxnSpPr>
            <p:nvPr/>
          </p:nvCxnSpPr>
          <p:spPr>
            <a:xfrm flipH="1" flipV="1">
              <a:off x="2535004" y="3103637"/>
              <a:ext cx="583777" cy="6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7" idx="7"/>
              <a:endCxn id="50" idx="3"/>
            </p:cNvCxnSpPr>
            <p:nvPr/>
          </p:nvCxnSpPr>
          <p:spPr>
            <a:xfrm flipV="1">
              <a:off x="3388189" y="3238341"/>
              <a:ext cx="660741" cy="5252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0" idx="1"/>
              <a:endCxn id="53" idx="6"/>
            </p:cNvCxnSpPr>
            <p:nvPr/>
          </p:nvCxnSpPr>
          <p:spPr>
            <a:xfrm flipH="1">
              <a:off x="2590800" y="2968933"/>
              <a:ext cx="14581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1"/>
              <a:endCxn id="54" idx="5"/>
            </p:cNvCxnSpPr>
            <p:nvPr/>
          </p:nvCxnSpPr>
          <p:spPr>
            <a:xfrm flipH="1" flipV="1">
              <a:off x="3459028" y="2639436"/>
              <a:ext cx="589902" cy="3294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0" idx="5"/>
            </p:cNvCxnSpPr>
            <p:nvPr/>
          </p:nvCxnSpPr>
          <p:spPr>
            <a:xfrm flipH="1" flipV="1">
              <a:off x="4318338" y="3238341"/>
              <a:ext cx="92739" cy="4694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2" idx="0"/>
              <a:endCxn id="53" idx="4"/>
            </p:cNvCxnSpPr>
            <p:nvPr/>
          </p:nvCxnSpPr>
          <p:spPr>
            <a:xfrm flipV="1">
              <a:off x="2182493" y="3159433"/>
              <a:ext cx="217807" cy="5483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0" idx="2"/>
            </p:cNvCxnSpPr>
            <p:nvPr/>
          </p:nvCxnSpPr>
          <p:spPr>
            <a:xfrm flipV="1">
              <a:off x="2317197" y="3103637"/>
              <a:ext cx="1675937" cy="6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3" idx="7"/>
              <a:endCxn id="54" idx="2"/>
            </p:cNvCxnSpPr>
            <p:nvPr/>
          </p:nvCxnSpPr>
          <p:spPr>
            <a:xfrm flipV="1">
              <a:off x="2535004" y="2504732"/>
              <a:ext cx="598820" cy="3294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bject 26">
            <a:extLst>
              <a:ext uri="{FF2B5EF4-FFF2-40B4-BE49-F238E27FC236}">
                <a16:creationId xmlns:a16="http://schemas.microsoft.com/office/drawing/2014/main" id="{CA591F3F-BC8B-467A-B259-DD848D8CCEE6}"/>
              </a:ext>
            </a:extLst>
          </p:cNvPr>
          <p:cNvSpPr txBox="1"/>
          <p:nvPr/>
        </p:nvSpPr>
        <p:spPr>
          <a:xfrm>
            <a:off x="3301053" y="5269544"/>
            <a:ext cx="5095875" cy="258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Di</a:t>
            </a:r>
            <a:r>
              <a:rPr sz="1800" spc="-15" dirty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ecte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d</a:t>
            </a:r>
            <a:r>
              <a:rPr sz="1800" spc="1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G</a:t>
            </a:r>
            <a:r>
              <a:rPr sz="1800" spc="-40" dirty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aph</a:t>
            </a:r>
            <a:r>
              <a:rPr sz="1800" spc="1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0CC"/>
                </a:solidFill>
                <a:latin typeface="Wingdings"/>
                <a:cs typeface="Wingdings"/>
              </a:rPr>
              <a:t></a:t>
            </a:r>
            <a:r>
              <a:rPr sz="1800" spc="11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DA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G 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(di</a:t>
            </a:r>
            <a:r>
              <a:rPr sz="1800" spc="-30" dirty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ecte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d</a:t>
            </a:r>
            <a:r>
              <a:rPr sz="1800" spc="1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ac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y</a:t>
            </a:r>
            <a:r>
              <a:rPr sz="1800" spc="-15" dirty="0">
                <a:solidFill>
                  <a:srgbClr val="0000CC"/>
                </a:solidFill>
                <a:latin typeface="Tahoma"/>
                <a:cs typeface="Tahoma"/>
              </a:rPr>
              <a:t>cl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ic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 g</a:t>
            </a:r>
            <a:r>
              <a:rPr sz="1800" spc="-40" dirty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ap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h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)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by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22" name="object 31">
            <a:extLst>
              <a:ext uri="{FF2B5EF4-FFF2-40B4-BE49-F238E27FC236}">
                <a16:creationId xmlns:a16="http://schemas.microsoft.com/office/drawing/2014/main" id="{425EF1CF-1EFD-4E89-AA95-D01975F471A4}"/>
              </a:ext>
            </a:extLst>
          </p:cNvPr>
          <p:cNvSpPr txBox="1"/>
          <p:nvPr/>
        </p:nvSpPr>
        <p:spPr>
          <a:xfrm>
            <a:off x="3301053" y="5575868"/>
            <a:ext cx="47313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oalescing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 th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 st</a:t>
            </a:r>
            <a:r>
              <a:rPr sz="1800" spc="-15" dirty="0">
                <a:solidFill>
                  <a:srgbClr val="0000CC"/>
                </a:solidFill>
                <a:latin typeface="Tahoma"/>
                <a:cs typeface="Tahoma"/>
              </a:rPr>
              <a:t>r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ongl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y</a:t>
            </a:r>
            <a:r>
              <a:rPr sz="1800" spc="1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on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necte</a:t>
            </a:r>
            <a:r>
              <a:rPr sz="1800" dirty="0">
                <a:solidFill>
                  <a:srgbClr val="0000CC"/>
                </a:solidFill>
                <a:latin typeface="Tahoma"/>
                <a:cs typeface="Tahoma"/>
              </a:rPr>
              <a:t>d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0CC"/>
                </a:solidFill>
                <a:latin typeface="Tahoma"/>
                <a:cs typeface="Tahoma"/>
              </a:rPr>
              <a:t>c</a:t>
            </a:r>
            <a:r>
              <a:rPr sz="1800" spc="-10" dirty="0">
                <a:solidFill>
                  <a:srgbClr val="0000CC"/>
                </a:solidFill>
                <a:latin typeface="Tahoma"/>
                <a:cs typeface="Tahoma"/>
              </a:rPr>
              <a:t>omponents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BFCF1-A029-491A-8434-5C7494E0F2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96CEF-0257-1714-0B5D-9364D0DB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</a:t>
            </a:fld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54D913-7ADF-9496-4B88-527F12B6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solidFill>
                  <a:srgbClr val="FF0000"/>
                </a:solidFill>
                <a:latin typeface="Carlito"/>
                <a:cs typeface="Carlito"/>
              </a:rPr>
              <a:t>[2,2]</a:t>
            </a:r>
            <a:endParaRPr sz="215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9D0E47-83F0-4972-83D6-75DB3A047AA7}"/>
              </a:ext>
            </a:extLst>
          </p:cNvPr>
          <p:cNvSpPr txBox="1"/>
          <p:nvPr/>
        </p:nvSpPr>
        <p:spPr>
          <a:xfrm>
            <a:off x="434082" y="1568667"/>
            <a:ext cx="41419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 vertices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f, c, and d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do not have any incoming edges that can make any changes. </a:t>
            </a:r>
          </a:p>
          <a:p>
            <a:endParaRPr lang="en-US" altLang="zh-CN" kern="0" dirty="0"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next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vertex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consider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is</a:t>
            </a:r>
            <a:r>
              <a:rPr lang="zh-CN" altLang="en-US" sz="18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Arial" charset="0"/>
                <a:cs typeface="Arial" charset="0"/>
              </a:rPr>
              <a:t>b</a:t>
            </a:r>
            <a:r>
              <a:rPr lang="en-US" altLang="zh-CN" sz="1800" kern="0" dirty="0">
                <a:latin typeface="Arial" charset="0"/>
                <a:cs typeface="Arial" charset="0"/>
              </a:rPr>
              <a:t>, which has one incoming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non-tree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edge (a, b) and tree-edge (d, b).</a:t>
            </a:r>
          </a:p>
          <a:p>
            <a:endParaRPr lang="en-US" altLang="zh-CN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(d, b) does not change the interval of d</a:t>
            </a:r>
            <a:r>
              <a:rPr lang="en-US" altLang="zh-CN" sz="1800" kern="0" dirty="0">
                <a:latin typeface="Arial" charset="0"/>
                <a:cs typeface="Arial" charset="0"/>
              </a:rPr>
              <a:t>.</a:t>
            </a:r>
          </a:p>
          <a:p>
            <a:endParaRPr lang="en-AU" altLang="zh-CN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endParaRPr lang="en-AU" altLang="zh-CN" sz="18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edge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(a,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b):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r>
              <a:rPr lang="en-US" altLang="zh-CN" sz="1800" kern="0" dirty="0">
                <a:latin typeface="Arial" charset="0"/>
                <a:cs typeface="Arial" charset="0"/>
              </a:rPr>
              <a:t>We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DO NOT</a:t>
            </a:r>
            <a:r>
              <a:rPr lang="zh-CN" altLang="en-US" sz="1800" kern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add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the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interval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[1, 4]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to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r>
              <a:rPr lang="en-US" altLang="zh-CN" sz="1800" kern="0" dirty="0">
                <a:latin typeface="Arial" charset="0"/>
                <a:cs typeface="Arial" charset="0"/>
              </a:rPr>
              <a:t>a</a:t>
            </a:r>
            <a:r>
              <a:rPr lang="en-US" altLang="zh-CN" kern="0" dirty="0">
                <a:latin typeface="Arial" charset="0"/>
                <a:cs typeface="Arial" charset="0"/>
              </a:rPr>
              <a:t> because it is subsumed by [1, 8]. </a:t>
            </a:r>
            <a:r>
              <a:rPr lang="zh-CN" altLang="en-US" sz="1800" kern="0" dirty="0">
                <a:latin typeface="Arial" charset="0"/>
                <a:cs typeface="Arial" charset="0"/>
              </a:rPr>
              <a:t> </a:t>
            </a:r>
            <a:endParaRPr lang="en-AU" altLang="zh-CN" sz="1800" kern="0" dirty="0">
              <a:latin typeface="Arial" charset="0"/>
              <a:cs typeface="Arial" charset="0"/>
            </a:endParaRPr>
          </a:p>
        </p:txBody>
      </p:sp>
      <p:cxnSp>
        <p:nvCxnSpPr>
          <p:cNvPr id="45" name="Curved Connector 131">
            <a:extLst>
              <a:ext uri="{FF2B5EF4-FFF2-40B4-BE49-F238E27FC236}">
                <a16:creationId xmlns:a16="http://schemas.microsoft.com/office/drawing/2014/main" id="{13E0510D-9A0D-4D03-8F37-1B8A9C894F43}"/>
              </a:ext>
            </a:extLst>
          </p:cNvPr>
          <p:cNvCxnSpPr>
            <a:cxnSpLocks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urved Connector 148">
            <a:extLst>
              <a:ext uri="{FF2B5EF4-FFF2-40B4-BE49-F238E27FC236}">
                <a16:creationId xmlns:a16="http://schemas.microsoft.com/office/drawing/2014/main" id="{374692FB-9FAE-4756-AB91-20E1DCA2D6F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urved Connector 140">
            <a:extLst>
              <a:ext uri="{FF2B5EF4-FFF2-40B4-BE49-F238E27FC236}">
                <a16:creationId xmlns:a16="http://schemas.microsoft.com/office/drawing/2014/main" id="{DEC6EFF4-D77A-428A-B63C-AA4E054D9AFB}"/>
              </a:ext>
            </a:extLst>
          </p:cNvPr>
          <p:cNvCxnSpPr>
            <a:cxnSpLocks/>
          </p:cNvCxnSpPr>
          <p:nvPr/>
        </p:nvCxnSpPr>
        <p:spPr>
          <a:xfrm rot="5400000">
            <a:off x="4461456" y="1895369"/>
            <a:ext cx="3687678" cy="2929775"/>
          </a:xfrm>
          <a:prstGeom prst="curvedConnector3">
            <a:avLst>
              <a:gd name="adj1" fmla="val 828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urved Connector 155">
            <a:extLst>
              <a:ext uri="{FF2B5EF4-FFF2-40B4-BE49-F238E27FC236}">
                <a16:creationId xmlns:a16="http://schemas.microsoft.com/office/drawing/2014/main" id="{B8769933-28E9-42E4-89A4-8951E522BF87}"/>
              </a:ext>
            </a:extLst>
          </p:cNvPr>
          <p:cNvCxnSpPr>
            <a:cxnSpLocks/>
          </p:cNvCxnSpPr>
          <p:nvPr/>
        </p:nvCxnSpPr>
        <p:spPr>
          <a:xfrm rot="5400000">
            <a:off x="5494965" y="2813557"/>
            <a:ext cx="1630533" cy="1175152"/>
          </a:xfrm>
          <a:prstGeom prst="curvedConnector3">
            <a:avLst>
              <a:gd name="adj1" fmla="val 11980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urved Connector 136">
            <a:extLst>
              <a:ext uri="{FF2B5EF4-FFF2-40B4-BE49-F238E27FC236}">
                <a16:creationId xmlns:a16="http://schemas.microsoft.com/office/drawing/2014/main" id="{D36AB7DF-E272-405B-86F2-4C5C1A512755}"/>
              </a:ext>
            </a:extLst>
          </p:cNvPr>
          <p:cNvCxnSpPr>
            <a:cxnSpLocks/>
          </p:cNvCxnSpPr>
          <p:nvPr/>
        </p:nvCxnSpPr>
        <p:spPr>
          <a:xfrm rot="5400000">
            <a:off x="6142873" y="1708455"/>
            <a:ext cx="1856021" cy="1471947"/>
          </a:xfrm>
          <a:prstGeom prst="curvedConnector3">
            <a:avLst>
              <a:gd name="adj1" fmla="val 17434"/>
            </a:avLst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C0276-6A2B-E338-E146-406C391B5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C8175-65F0-10B5-11DE-D90B0D071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025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264DA-DD4F-DA95-0C2F-C1DD82A1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26A5F607-21D7-764D-ADD9-23EABD53E662}"/>
              </a:ext>
            </a:extLst>
          </p:cNvPr>
          <p:cNvCxnSpPr>
            <a:cxnSpLocks/>
            <a:stCxn id="83" idx="2"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127415A6-6DD7-3440-AEAE-981ECEFA077A}"/>
              </a:ext>
            </a:extLst>
          </p:cNvPr>
          <p:cNvCxnSpPr>
            <a:cxnSpLocks/>
          </p:cNvCxnSpPr>
          <p:nvPr/>
        </p:nvCxnSpPr>
        <p:spPr>
          <a:xfrm rot="5400000">
            <a:off x="6142873" y="1708455"/>
            <a:ext cx="1856021" cy="1471947"/>
          </a:xfrm>
          <a:prstGeom prst="curvedConnector3">
            <a:avLst>
              <a:gd name="adj1" fmla="val 17434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1E95040E-7E78-5548-A541-2C518B58F65A}"/>
              </a:ext>
            </a:extLst>
          </p:cNvPr>
          <p:cNvCxnSpPr>
            <a:cxnSpLocks/>
          </p:cNvCxnSpPr>
          <p:nvPr/>
        </p:nvCxnSpPr>
        <p:spPr>
          <a:xfrm rot="5400000">
            <a:off x="4461456" y="1895369"/>
            <a:ext cx="3687678" cy="2929775"/>
          </a:xfrm>
          <a:prstGeom prst="curvedConnector3">
            <a:avLst>
              <a:gd name="adj1" fmla="val 828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3E93B9AD-71D2-114C-B8D3-685E93A2D75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D23ED262-52BD-6E43-BEDC-18032A2C084D}"/>
              </a:ext>
            </a:extLst>
          </p:cNvPr>
          <p:cNvCxnSpPr>
            <a:cxnSpLocks/>
          </p:cNvCxnSpPr>
          <p:nvPr/>
        </p:nvCxnSpPr>
        <p:spPr>
          <a:xfrm rot="5400000">
            <a:off x="5494965" y="2813557"/>
            <a:ext cx="1630533" cy="1175152"/>
          </a:xfrm>
          <a:prstGeom prst="curvedConnector3">
            <a:avLst>
              <a:gd name="adj1" fmla="val 11980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DA204A-9048-40C9-B9F5-7A9005C8BF54}"/>
              </a:ext>
            </a:extLst>
          </p:cNvPr>
          <p:cNvSpPr txBox="1"/>
          <p:nvPr/>
        </p:nvSpPr>
        <p:spPr>
          <a:xfrm>
            <a:off x="838200" y="2016229"/>
            <a:ext cx="3912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0" dirty="0">
                <a:latin typeface="Arial" charset="0"/>
                <a:cs typeface="Arial" charset="0"/>
              </a:rPr>
              <a:t>Question: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endParaRPr lang="en-US" altLang="zh-CN" sz="2000" b="1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how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many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intervals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are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used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in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this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compression</a:t>
            </a:r>
            <a:r>
              <a:rPr lang="zh-CN" altLang="en-US" sz="2000" kern="0" dirty="0">
                <a:latin typeface="Arial" charset="0"/>
                <a:cs typeface="Arial" charset="0"/>
              </a:rPr>
              <a:t> </a:t>
            </a:r>
            <a:r>
              <a:rPr lang="en-US" altLang="zh-CN" sz="2000" kern="0" dirty="0">
                <a:latin typeface="Arial" charset="0"/>
                <a:cs typeface="Arial" charset="0"/>
              </a:rPr>
              <a:t>scheme?</a:t>
            </a:r>
          </a:p>
          <a:p>
            <a:endParaRPr lang="en-US" altLang="zh-CN" sz="2000" kern="0" dirty="0">
              <a:latin typeface="Arial" charset="0"/>
              <a:cs typeface="Arial" charset="0"/>
            </a:endParaRPr>
          </a:p>
          <a:p>
            <a:r>
              <a:rPr lang="en-US" altLang="zh-CN" sz="2000" b="1" kern="0" dirty="0">
                <a:latin typeface="Arial" charset="0"/>
                <a:cs typeface="Arial" charset="0"/>
              </a:rPr>
              <a:t>Question:</a:t>
            </a:r>
            <a:r>
              <a:rPr lang="zh-CN" altLang="en-US" sz="2000" b="1" kern="0" dirty="0">
                <a:latin typeface="Arial" charset="0"/>
                <a:cs typeface="Arial" charset="0"/>
              </a:rPr>
              <a:t> </a:t>
            </a:r>
            <a:endParaRPr lang="en-US" altLang="zh-CN" sz="2000" b="1" kern="0" dirty="0">
              <a:latin typeface="Arial" charset="0"/>
              <a:cs typeface="Arial" charset="0"/>
            </a:endParaRPr>
          </a:p>
          <a:p>
            <a:r>
              <a:rPr lang="en-US" altLang="zh-CN" sz="2000" kern="0" dirty="0">
                <a:latin typeface="Arial" charset="0"/>
                <a:cs typeface="Arial" charset="0"/>
              </a:rPr>
              <a:t>Compared to the previous compression scheme, what do you observe? </a:t>
            </a:r>
          </a:p>
          <a:p>
            <a:pPr algn="l"/>
            <a:r>
              <a:rPr lang="en-US" altLang="zh-CN" sz="2000" kern="0" dirty="0">
                <a:solidFill>
                  <a:sysClr val="windowText" lastClr="000000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DFD99-2D29-F6FC-76F7-AAD62CDDF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3E42-87F7-C260-42F7-0D7A76F45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578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264DA-DD4F-DA95-0C2F-C1DD82A11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Optimal Tree Cover</a:t>
            </a: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4619398" y="5892029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9BB2E6C6-8A85-9D46-83C9-3B732360A645}"/>
              </a:ext>
            </a:extLst>
          </p:cNvPr>
          <p:cNvSpPr/>
          <p:nvPr/>
        </p:nvSpPr>
        <p:spPr>
          <a:xfrm>
            <a:off x="7806852" y="124690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1C1DD-D791-734E-861E-0C0F37B6F8CF}"/>
              </a:ext>
            </a:extLst>
          </p:cNvPr>
          <p:cNvSpPr txBox="1"/>
          <p:nvPr/>
        </p:nvSpPr>
        <p:spPr>
          <a:xfrm>
            <a:off x="8050967" y="1516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1606E-A852-B547-8904-25241E3D2CE2}"/>
              </a:ext>
            </a:extLst>
          </p:cNvPr>
          <p:cNvSpPr txBox="1"/>
          <p:nvPr/>
        </p:nvSpPr>
        <p:spPr>
          <a:xfrm>
            <a:off x="7964270" y="135736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en-US" sz="2000" dirty="0"/>
          </a:p>
        </p:txBody>
      </p:sp>
      <p:sp>
        <p:nvSpPr>
          <p:cNvPr id="61" name="object 20">
            <a:extLst>
              <a:ext uri="{FF2B5EF4-FFF2-40B4-BE49-F238E27FC236}">
                <a16:creationId xmlns:a16="http://schemas.microsoft.com/office/drawing/2014/main" id="{462BEE08-A1BF-B44A-AE8C-9B2F1A32C776}"/>
              </a:ext>
            </a:extLst>
          </p:cNvPr>
          <p:cNvSpPr/>
          <p:nvPr/>
        </p:nvSpPr>
        <p:spPr>
          <a:xfrm>
            <a:off x="4688007" y="520409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CF830-11BD-E54A-979A-215CFF2FBDEA}"/>
              </a:ext>
            </a:extLst>
          </p:cNvPr>
          <p:cNvSpPr txBox="1"/>
          <p:nvPr/>
        </p:nvSpPr>
        <p:spPr>
          <a:xfrm>
            <a:off x="4840407" y="533454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endParaRPr lang="en-US" dirty="0"/>
          </a:p>
        </p:txBody>
      </p:sp>
      <p:sp>
        <p:nvSpPr>
          <p:cNvPr id="78" name="object 20">
            <a:extLst>
              <a:ext uri="{FF2B5EF4-FFF2-40B4-BE49-F238E27FC236}">
                <a16:creationId xmlns:a16="http://schemas.microsoft.com/office/drawing/2014/main" id="{ED707CEA-5F2C-E64C-A802-2C52B12F3642}"/>
              </a:ext>
            </a:extLst>
          </p:cNvPr>
          <p:cNvSpPr/>
          <p:nvPr/>
        </p:nvSpPr>
        <p:spPr>
          <a:xfrm>
            <a:off x="5858173" y="5195187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38A551-1FF5-2548-AD50-3DF5869DBFB7}"/>
              </a:ext>
            </a:extLst>
          </p:cNvPr>
          <p:cNvSpPr txBox="1"/>
          <p:nvPr/>
        </p:nvSpPr>
        <p:spPr>
          <a:xfrm>
            <a:off x="6102288" y="5464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28789-E668-1F4C-9692-6A24E9FF0328}"/>
              </a:ext>
            </a:extLst>
          </p:cNvPr>
          <p:cNvSpPr txBox="1"/>
          <p:nvPr/>
        </p:nvSpPr>
        <p:spPr>
          <a:xfrm>
            <a:off x="6015591" y="530564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</a:t>
            </a:r>
            <a:endParaRPr lang="en-US" sz="2000" dirty="0"/>
          </a:p>
        </p:txBody>
      </p:sp>
      <p:sp>
        <p:nvSpPr>
          <p:cNvPr id="82" name="object 20">
            <a:extLst>
              <a:ext uri="{FF2B5EF4-FFF2-40B4-BE49-F238E27FC236}">
                <a16:creationId xmlns:a16="http://schemas.microsoft.com/office/drawing/2014/main" id="{F24844FF-4A4A-D847-A2B3-88D759943324}"/>
              </a:ext>
            </a:extLst>
          </p:cNvPr>
          <p:cNvSpPr/>
          <p:nvPr/>
        </p:nvSpPr>
        <p:spPr>
          <a:xfrm>
            <a:off x="8764409" y="2118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86C3DC-DA6B-5D45-80C2-14448ADE86C2}"/>
              </a:ext>
            </a:extLst>
          </p:cNvPr>
          <p:cNvSpPr txBox="1"/>
          <p:nvPr/>
        </p:nvSpPr>
        <p:spPr>
          <a:xfrm>
            <a:off x="9008524" y="238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C4DD88-E35C-2746-8A20-6B80560B7F29}"/>
              </a:ext>
            </a:extLst>
          </p:cNvPr>
          <p:cNvSpPr txBox="1"/>
          <p:nvPr/>
        </p:nvSpPr>
        <p:spPr>
          <a:xfrm>
            <a:off x="8921827" y="2229439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</a:t>
            </a:r>
            <a:endParaRPr lang="en-US" sz="2000" dirty="0"/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FF6233DD-73EA-EC49-844F-D5CED87C27F7}"/>
              </a:ext>
            </a:extLst>
          </p:cNvPr>
          <p:cNvSpPr/>
          <p:nvPr/>
        </p:nvSpPr>
        <p:spPr>
          <a:xfrm>
            <a:off x="6897807" y="2253733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57AB50-980F-4545-9BC3-A3C876986BB0}"/>
              </a:ext>
            </a:extLst>
          </p:cNvPr>
          <p:cNvSpPr txBox="1"/>
          <p:nvPr/>
        </p:nvSpPr>
        <p:spPr>
          <a:xfrm>
            <a:off x="7141922" y="25232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77E8820-EDA2-C045-B87C-06B99FA31201}"/>
              </a:ext>
            </a:extLst>
          </p:cNvPr>
          <p:cNvSpPr txBox="1"/>
          <p:nvPr/>
        </p:nvSpPr>
        <p:spPr>
          <a:xfrm>
            <a:off x="7055225" y="2364193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</a:t>
            </a:r>
            <a:endParaRPr lang="en-US" sz="2000" dirty="0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7266386-4003-1D4B-AFBF-F595FB875AD8}"/>
              </a:ext>
            </a:extLst>
          </p:cNvPr>
          <p:cNvSpPr/>
          <p:nvPr/>
        </p:nvSpPr>
        <p:spPr>
          <a:xfrm>
            <a:off x="7612763" y="326197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BBD774-257E-1C4F-9CEE-C3B6164984C1}"/>
              </a:ext>
            </a:extLst>
          </p:cNvPr>
          <p:cNvSpPr txBox="1"/>
          <p:nvPr/>
        </p:nvSpPr>
        <p:spPr>
          <a:xfrm>
            <a:off x="7856878" y="353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DE8FAA-4701-3146-B3F7-C745875DFA0F}"/>
              </a:ext>
            </a:extLst>
          </p:cNvPr>
          <p:cNvSpPr txBox="1"/>
          <p:nvPr/>
        </p:nvSpPr>
        <p:spPr>
          <a:xfrm>
            <a:off x="7770181" y="3372439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</a:t>
            </a:r>
            <a:endParaRPr lang="en-US" sz="2000" dirty="0"/>
          </a:p>
        </p:txBody>
      </p:sp>
      <p:sp>
        <p:nvSpPr>
          <p:cNvPr id="94" name="object 20">
            <a:extLst>
              <a:ext uri="{FF2B5EF4-FFF2-40B4-BE49-F238E27FC236}">
                <a16:creationId xmlns:a16="http://schemas.microsoft.com/office/drawing/2014/main" id="{1D1CA1D1-350B-E94B-9FB3-CA9FEDEA3615}"/>
              </a:ext>
            </a:extLst>
          </p:cNvPr>
          <p:cNvSpPr/>
          <p:nvPr/>
        </p:nvSpPr>
        <p:spPr>
          <a:xfrm>
            <a:off x="6045940" y="3372439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309C57-B260-5F48-92DA-3DF63D8EB2DB}"/>
              </a:ext>
            </a:extLst>
          </p:cNvPr>
          <p:cNvSpPr txBox="1"/>
          <p:nvPr/>
        </p:nvSpPr>
        <p:spPr>
          <a:xfrm>
            <a:off x="6290055" y="3641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50423F-9845-6641-A0CD-7A2F1D87DDA5}"/>
              </a:ext>
            </a:extLst>
          </p:cNvPr>
          <p:cNvSpPr txBox="1"/>
          <p:nvPr/>
        </p:nvSpPr>
        <p:spPr>
          <a:xfrm>
            <a:off x="6203358" y="348289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</a:t>
            </a:r>
            <a:endParaRPr lang="en-US" sz="2000" dirty="0"/>
          </a:p>
        </p:txBody>
      </p:sp>
      <p:sp>
        <p:nvSpPr>
          <p:cNvPr id="98" name="object 20">
            <a:extLst>
              <a:ext uri="{FF2B5EF4-FFF2-40B4-BE49-F238E27FC236}">
                <a16:creationId xmlns:a16="http://schemas.microsoft.com/office/drawing/2014/main" id="{774BEC9E-B1D6-2847-8C24-70409C608B0C}"/>
              </a:ext>
            </a:extLst>
          </p:cNvPr>
          <p:cNvSpPr/>
          <p:nvPr/>
        </p:nvSpPr>
        <p:spPr>
          <a:xfrm>
            <a:off x="5293807" y="4216400"/>
            <a:ext cx="622935" cy="621030"/>
          </a:xfrm>
          <a:custGeom>
            <a:avLst/>
            <a:gdLst/>
            <a:ahLst/>
            <a:cxnLst/>
            <a:rect l="l" t="t" r="r" b="b"/>
            <a:pathLst>
              <a:path w="622935" h="621029">
                <a:moveTo>
                  <a:pt x="622347" y="310426"/>
                </a:moveTo>
                <a:lnTo>
                  <a:pt x="618973" y="264584"/>
                </a:lnTo>
                <a:lnTo>
                  <a:pt x="609173" y="220820"/>
                </a:lnTo>
                <a:lnTo>
                  <a:pt x="593427" y="179616"/>
                </a:lnTo>
                <a:lnTo>
                  <a:pt x="572216" y="141455"/>
                </a:lnTo>
                <a:lnTo>
                  <a:pt x="546023" y="106818"/>
                </a:lnTo>
                <a:lnTo>
                  <a:pt x="515328" y="76187"/>
                </a:lnTo>
                <a:lnTo>
                  <a:pt x="480612" y="50045"/>
                </a:lnTo>
                <a:lnTo>
                  <a:pt x="442358" y="28873"/>
                </a:lnTo>
                <a:lnTo>
                  <a:pt x="401046" y="13154"/>
                </a:lnTo>
                <a:lnTo>
                  <a:pt x="357157" y="3368"/>
                </a:lnTo>
                <a:lnTo>
                  <a:pt x="311173" y="0"/>
                </a:lnTo>
                <a:lnTo>
                  <a:pt x="265190" y="3368"/>
                </a:lnTo>
                <a:lnTo>
                  <a:pt x="221301" y="13154"/>
                </a:lnTo>
                <a:lnTo>
                  <a:pt x="179989" y="28873"/>
                </a:lnTo>
                <a:lnTo>
                  <a:pt x="141734" y="50045"/>
                </a:lnTo>
                <a:lnTo>
                  <a:pt x="107019" y="76187"/>
                </a:lnTo>
                <a:lnTo>
                  <a:pt x="76324" y="106818"/>
                </a:lnTo>
                <a:lnTo>
                  <a:pt x="50131" y="141455"/>
                </a:lnTo>
                <a:lnTo>
                  <a:pt x="28920" y="179616"/>
                </a:lnTo>
                <a:lnTo>
                  <a:pt x="13174" y="220820"/>
                </a:lnTo>
                <a:lnTo>
                  <a:pt x="3373" y="264584"/>
                </a:lnTo>
                <a:lnTo>
                  <a:pt x="0" y="310426"/>
                </a:lnTo>
                <a:lnTo>
                  <a:pt x="3373" y="356320"/>
                </a:lnTo>
                <a:lnTo>
                  <a:pt x="13174" y="400117"/>
                </a:lnTo>
                <a:lnTo>
                  <a:pt x="28920" y="441336"/>
                </a:lnTo>
                <a:lnTo>
                  <a:pt x="50131" y="479499"/>
                </a:lnTo>
                <a:lnTo>
                  <a:pt x="76324" y="514128"/>
                </a:lnTo>
                <a:lnTo>
                  <a:pt x="107019" y="544743"/>
                </a:lnTo>
                <a:lnTo>
                  <a:pt x="141734" y="570866"/>
                </a:lnTo>
                <a:lnTo>
                  <a:pt x="179989" y="592017"/>
                </a:lnTo>
                <a:lnTo>
                  <a:pt x="221301" y="607718"/>
                </a:lnTo>
                <a:lnTo>
                  <a:pt x="265190" y="617489"/>
                </a:lnTo>
                <a:lnTo>
                  <a:pt x="311173" y="620853"/>
                </a:lnTo>
                <a:lnTo>
                  <a:pt x="357157" y="617489"/>
                </a:lnTo>
                <a:lnTo>
                  <a:pt x="401046" y="607718"/>
                </a:lnTo>
                <a:lnTo>
                  <a:pt x="442358" y="592017"/>
                </a:lnTo>
                <a:lnTo>
                  <a:pt x="480612" y="570866"/>
                </a:lnTo>
                <a:lnTo>
                  <a:pt x="515328" y="544743"/>
                </a:lnTo>
                <a:lnTo>
                  <a:pt x="546023" y="514128"/>
                </a:lnTo>
                <a:lnTo>
                  <a:pt x="572216" y="479499"/>
                </a:lnTo>
                <a:lnTo>
                  <a:pt x="593427" y="441336"/>
                </a:lnTo>
                <a:lnTo>
                  <a:pt x="609173" y="400117"/>
                </a:lnTo>
                <a:lnTo>
                  <a:pt x="618973" y="356320"/>
                </a:lnTo>
                <a:lnTo>
                  <a:pt x="622347" y="310426"/>
                </a:lnTo>
                <a:close/>
              </a:path>
            </a:pathLst>
          </a:custGeom>
          <a:ln w="17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4F3144-4860-E446-ACCB-87BA37BD426F}"/>
              </a:ext>
            </a:extLst>
          </p:cNvPr>
          <p:cNvSpPr txBox="1"/>
          <p:nvPr/>
        </p:nvSpPr>
        <p:spPr>
          <a:xfrm>
            <a:off x="5537922" y="4485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49D17C-0F69-384C-8A9E-146A77E89D19}"/>
              </a:ext>
            </a:extLst>
          </p:cNvPr>
          <p:cNvSpPr txBox="1"/>
          <p:nvPr/>
        </p:nvSpPr>
        <p:spPr>
          <a:xfrm>
            <a:off x="5451225" y="43268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</a:t>
            </a:r>
            <a:endParaRPr lang="en-US" sz="2000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06107BB-69F4-1B43-B20E-BF3C576661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326653" y="1885750"/>
            <a:ext cx="816680" cy="367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340CBC-295E-C841-90BE-1A3B41F9FB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143333" y="1885750"/>
            <a:ext cx="865191" cy="233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6907B90-FFCB-FD44-8D5E-4ECFCA3F171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34288" y="2892574"/>
            <a:ext cx="622591" cy="3815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320A95-53FA-A64F-86BE-0A9874230BCD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382420" y="2892574"/>
            <a:ext cx="851868" cy="4976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C6DE12F-8968-AD49-8EB6-3CE6AD6E5E08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5722655" y="4011280"/>
            <a:ext cx="659766" cy="205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BDD4FFB-2485-4B47-BC60-8D070E3E6E56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5630288" y="4855241"/>
            <a:ext cx="609419" cy="3221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C77F241-7D08-624B-9099-0A516E612B78}"/>
              </a:ext>
            </a:extLst>
          </p:cNvPr>
          <p:cNvCxnSpPr>
            <a:cxnSpLocks/>
            <a:stCxn id="99" idx="2"/>
          </p:cNvCxnSpPr>
          <p:nvPr/>
        </p:nvCxnSpPr>
        <p:spPr>
          <a:xfrm flipH="1">
            <a:off x="5164228" y="4855241"/>
            <a:ext cx="466060" cy="450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object 43">
            <a:extLst>
              <a:ext uri="{FF2B5EF4-FFF2-40B4-BE49-F238E27FC236}">
                <a16:creationId xmlns:a16="http://schemas.microsoft.com/office/drawing/2014/main" id="{A8D8EF7F-7E0B-F142-8ECF-52828E18FBCE}"/>
              </a:ext>
            </a:extLst>
          </p:cNvPr>
          <p:cNvSpPr txBox="1"/>
          <p:nvPr/>
        </p:nvSpPr>
        <p:spPr>
          <a:xfrm>
            <a:off x="5916742" y="58674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5" name="object 43">
            <a:extLst>
              <a:ext uri="{FF2B5EF4-FFF2-40B4-BE49-F238E27FC236}">
                <a16:creationId xmlns:a16="http://schemas.microsoft.com/office/drawing/2014/main" id="{6C9AB087-0C90-D84C-9F12-FA968F6AA791}"/>
              </a:ext>
            </a:extLst>
          </p:cNvPr>
          <p:cNvSpPr txBox="1"/>
          <p:nvPr/>
        </p:nvSpPr>
        <p:spPr>
          <a:xfrm>
            <a:off x="5971977" y="434848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6" name="object 43">
            <a:extLst>
              <a:ext uri="{FF2B5EF4-FFF2-40B4-BE49-F238E27FC236}">
                <a16:creationId xmlns:a16="http://schemas.microsoft.com/office/drawing/2014/main" id="{18D8332A-8B1D-DE48-B524-956471F26FD6}"/>
              </a:ext>
            </a:extLst>
          </p:cNvPr>
          <p:cNvSpPr txBox="1"/>
          <p:nvPr/>
        </p:nvSpPr>
        <p:spPr>
          <a:xfrm>
            <a:off x="5483706" y="351737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7" name="object 43">
            <a:extLst>
              <a:ext uri="{FF2B5EF4-FFF2-40B4-BE49-F238E27FC236}">
                <a16:creationId xmlns:a16="http://schemas.microsoft.com/office/drawing/2014/main" id="{F58A5817-9687-E742-8D8E-0D1A3C8F0E6B}"/>
              </a:ext>
            </a:extLst>
          </p:cNvPr>
          <p:cNvSpPr txBox="1"/>
          <p:nvPr/>
        </p:nvSpPr>
        <p:spPr>
          <a:xfrm>
            <a:off x="6257744" y="235564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8" name="object 43">
            <a:extLst>
              <a:ext uri="{FF2B5EF4-FFF2-40B4-BE49-F238E27FC236}">
                <a16:creationId xmlns:a16="http://schemas.microsoft.com/office/drawing/2014/main" id="{29E51CBF-3C41-1943-95FF-6EB9BD1F12E1}"/>
              </a:ext>
            </a:extLst>
          </p:cNvPr>
          <p:cNvSpPr txBox="1"/>
          <p:nvPr/>
        </p:nvSpPr>
        <p:spPr>
          <a:xfrm>
            <a:off x="7648377" y="388620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29" name="object 43">
            <a:extLst>
              <a:ext uri="{FF2B5EF4-FFF2-40B4-BE49-F238E27FC236}">
                <a16:creationId xmlns:a16="http://schemas.microsoft.com/office/drawing/2014/main" id="{7FC879ED-D179-BF43-8C75-ABDEDB53C32C}"/>
              </a:ext>
            </a:extLst>
          </p:cNvPr>
          <p:cNvSpPr txBox="1"/>
          <p:nvPr/>
        </p:nvSpPr>
        <p:spPr>
          <a:xfrm>
            <a:off x="9437370" y="222944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0" name="object 43">
            <a:extLst>
              <a:ext uri="{FF2B5EF4-FFF2-40B4-BE49-F238E27FC236}">
                <a16:creationId xmlns:a16="http://schemas.microsoft.com/office/drawing/2014/main" id="{1F4B5D9B-DEAA-3B41-8AE9-001C1E28C83E}"/>
              </a:ext>
            </a:extLst>
          </p:cNvPr>
          <p:cNvSpPr txBox="1"/>
          <p:nvPr/>
        </p:nvSpPr>
        <p:spPr>
          <a:xfrm>
            <a:off x="8556059" y="132999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31" name="object 43">
            <a:extLst>
              <a:ext uri="{FF2B5EF4-FFF2-40B4-BE49-F238E27FC236}">
                <a16:creationId xmlns:a16="http://schemas.microsoft.com/office/drawing/2014/main" id="{AD8E614E-A285-8246-916F-F851DC67C7E3}"/>
              </a:ext>
            </a:extLst>
          </p:cNvPr>
          <p:cNvSpPr txBox="1"/>
          <p:nvPr/>
        </p:nvSpPr>
        <p:spPr>
          <a:xfrm>
            <a:off x="9437370" y="2585868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[7,7]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26A5F607-21D7-764D-ADD9-23EABD53E662}"/>
              </a:ext>
            </a:extLst>
          </p:cNvPr>
          <p:cNvCxnSpPr>
            <a:cxnSpLocks/>
            <a:stCxn id="83" idx="2"/>
          </p:cNvCxnSpPr>
          <p:nvPr/>
        </p:nvCxnSpPr>
        <p:spPr>
          <a:xfrm rot="5400000">
            <a:off x="6489350" y="2730042"/>
            <a:ext cx="2583762" cy="2639318"/>
          </a:xfrm>
          <a:prstGeom prst="curvedConnector2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127415A6-6DD7-3440-AEAE-981ECEFA077A}"/>
              </a:ext>
            </a:extLst>
          </p:cNvPr>
          <p:cNvCxnSpPr>
            <a:cxnSpLocks/>
          </p:cNvCxnSpPr>
          <p:nvPr/>
        </p:nvCxnSpPr>
        <p:spPr>
          <a:xfrm rot="5400000">
            <a:off x="6142873" y="1708455"/>
            <a:ext cx="1856021" cy="1471947"/>
          </a:xfrm>
          <a:prstGeom prst="curvedConnector3">
            <a:avLst>
              <a:gd name="adj1" fmla="val 17434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1E95040E-7E78-5548-A541-2C518B58F65A}"/>
              </a:ext>
            </a:extLst>
          </p:cNvPr>
          <p:cNvCxnSpPr>
            <a:cxnSpLocks/>
          </p:cNvCxnSpPr>
          <p:nvPr/>
        </p:nvCxnSpPr>
        <p:spPr>
          <a:xfrm rot="5400000">
            <a:off x="4461456" y="1895369"/>
            <a:ext cx="3687678" cy="2929775"/>
          </a:xfrm>
          <a:prstGeom prst="curvedConnector3">
            <a:avLst>
              <a:gd name="adj1" fmla="val 828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D766CC8-7786-F648-A0F1-352568D5E40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287019" y="2892574"/>
            <a:ext cx="947269" cy="228480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3E93B9AD-71D2-114C-B8D3-685E93A2D75E}"/>
              </a:ext>
            </a:extLst>
          </p:cNvPr>
          <p:cNvCxnSpPr>
            <a:cxnSpLocks/>
          </p:cNvCxnSpPr>
          <p:nvPr/>
        </p:nvCxnSpPr>
        <p:spPr>
          <a:xfrm rot="5400000">
            <a:off x="4650226" y="2956509"/>
            <a:ext cx="2618226" cy="1876942"/>
          </a:xfrm>
          <a:prstGeom prst="curvedConnector3">
            <a:avLst>
              <a:gd name="adj1" fmla="val 2053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D23ED262-52BD-6E43-BEDC-18032A2C084D}"/>
              </a:ext>
            </a:extLst>
          </p:cNvPr>
          <p:cNvCxnSpPr>
            <a:cxnSpLocks/>
          </p:cNvCxnSpPr>
          <p:nvPr/>
        </p:nvCxnSpPr>
        <p:spPr>
          <a:xfrm rot="5400000">
            <a:off x="5494965" y="2813557"/>
            <a:ext cx="1630533" cy="1175152"/>
          </a:xfrm>
          <a:prstGeom prst="curvedConnector3">
            <a:avLst>
              <a:gd name="adj1" fmla="val 11980"/>
            </a:avLst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CDA204A-9048-40C9-B9F5-7A9005C8BF54}"/>
              </a:ext>
            </a:extLst>
          </p:cNvPr>
          <p:cNvSpPr txBox="1"/>
          <p:nvPr/>
        </p:nvSpPr>
        <p:spPr>
          <a:xfrm>
            <a:off x="842534" y="2304601"/>
            <a:ext cx="3912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kern="0" dirty="0">
                <a:latin typeface="Arial" charset="0"/>
                <a:cs typeface="Arial" charset="0"/>
              </a:rPr>
              <a:t>Intuition: Make the tree like a path (unbalanced)</a:t>
            </a:r>
          </a:p>
          <a:p>
            <a:pPr algn="l"/>
            <a:endParaRPr lang="en-US" altLang="zh-CN" sz="2000" kern="0" dirty="0">
              <a:solidFill>
                <a:schemeClr val="accent4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 algn="l"/>
            <a:r>
              <a:rPr lang="en-US" altLang="zh-CN" sz="2000" kern="0" dirty="0">
                <a:solidFill>
                  <a:schemeClr val="accent4">
                    <a:lumMod val="75000"/>
                  </a:schemeClr>
                </a:solidFill>
                <a:latin typeface="Arial" charset="0"/>
                <a:cs typeface="Arial" charset="0"/>
              </a:rPr>
              <a:t>How to compute optimal tree cover is optional.</a:t>
            </a:r>
          </a:p>
          <a:p>
            <a:pPr algn="l"/>
            <a:endParaRPr lang="en-US" altLang="zh-CN" sz="2000" kern="0" dirty="0">
              <a:solidFill>
                <a:sysClr val="windowText" lastClr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DFD99-2D29-F6FC-76F7-AAD62CDDF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83E42-87F7-C260-42F7-0D7A76F45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42</a:t>
            </a:fld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D40755-46FF-8FA6-2F7B-6C5B50B24D86}"/>
              </a:ext>
            </a:extLst>
          </p:cNvPr>
          <p:cNvSpPr txBox="1">
            <a:spLocks/>
          </p:cNvSpPr>
          <p:nvPr/>
        </p:nvSpPr>
        <p:spPr>
          <a:xfrm>
            <a:off x="838786" y="1480289"/>
            <a:ext cx="6095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3"/>
              </a:rPr>
              <a:t>https://dl.acm.org/doi/pdf/10.1145/66926.66950</a:t>
            </a:r>
            <a:endParaRPr 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47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9C05124-A27A-C67F-AD8B-518840A1E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Tree is not optimal?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0174-F15B-5304-0C21-874508003E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22T2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7DB5D1-1A51-5514-E258-B382CBD7B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43</a:t>
            </a:fld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81088-CF50-184E-BD48-9129186C566E}"/>
              </a:ext>
            </a:extLst>
          </p:cNvPr>
          <p:cNvGrpSpPr/>
          <p:nvPr/>
        </p:nvGrpSpPr>
        <p:grpSpPr>
          <a:xfrm>
            <a:off x="5020005" y="1686805"/>
            <a:ext cx="5818171" cy="3484389"/>
            <a:chOff x="5681187" y="2422780"/>
            <a:chExt cx="5818171" cy="3484389"/>
          </a:xfrm>
        </p:grpSpPr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925C8D4F-F2B1-A145-81B2-C4BDBBA5D362}"/>
                </a:ext>
              </a:extLst>
            </p:cNvPr>
            <p:cNvGrpSpPr/>
            <p:nvPr/>
          </p:nvGrpSpPr>
          <p:grpSpPr>
            <a:xfrm>
              <a:off x="8991600" y="2422780"/>
              <a:ext cx="640715" cy="638810"/>
              <a:chOff x="3524043" y="1394026"/>
              <a:chExt cx="640715" cy="638810"/>
            </a:xfrm>
          </p:grpSpPr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636D9EC7-3611-D448-B2E0-0FA4AEADCECC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1CD0CB98-33BF-7849-9995-CA7ABF57F4A5}"/>
                  </a:ext>
                </a:extLst>
              </p:cNvPr>
              <p:cNvSpPr/>
              <p:nvPr/>
            </p:nvSpPr>
            <p:spPr>
              <a:xfrm>
                <a:off x="3532933" y="1402916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E5D491F-8A91-AA40-B127-BEE828749FCC}"/>
                </a:ext>
              </a:extLst>
            </p:cNvPr>
            <p:cNvSpPr txBox="1"/>
            <p:nvPr/>
          </p:nvSpPr>
          <p:spPr>
            <a:xfrm>
              <a:off x="9232580" y="2536237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a</a:t>
              </a:r>
              <a:endParaRPr sz="2150" dirty="0">
                <a:latin typeface="Carlito"/>
                <a:cs typeface="Carlito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4F545EB-4AF1-3641-AA37-F4020B3F7C7B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311173" y="0"/>
                  </a:move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r>
                <a:rPr lang="zh-CN" altLang="en-US" dirty="0"/>
                <a:t>   </a:t>
              </a:r>
              <a:endParaRPr lang="en-AU" altLang="zh-CN" dirty="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222E78B-084D-9A4E-B038-C231BBC24C60}"/>
                </a:ext>
              </a:extLst>
            </p:cNvPr>
            <p:cNvSpPr/>
            <p:nvPr/>
          </p:nvSpPr>
          <p:spPr>
            <a:xfrm>
              <a:off x="7800972" y="3381346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30">
                  <a:moveTo>
                    <a:pt x="622347" y="310426"/>
                  </a:moveTo>
                  <a:lnTo>
                    <a:pt x="618975" y="264584"/>
                  </a:lnTo>
                  <a:lnTo>
                    <a:pt x="609180" y="220820"/>
                  </a:lnTo>
                  <a:lnTo>
                    <a:pt x="593441" y="179616"/>
                  </a:lnTo>
                  <a:lnTo>
                    <a:pt x="572239" y="141455"/>
                  </a:lnTo>
                  <a:lnTo>
                    <a:pt x="546054" y="106818"/>
                  </a:lnTo>
                  <a:lnTo>
                    <a:pt x="515365" y="76187"/>
                  </a:lnTo>
                  <a:lnTo>
                    <a:pt x="480653" y="50045"/>
                  </a:lnTo>
                  <a:lnTo>
                    <a:pt x="442398" y="28873"/>
                  </a:lnTo>
                  <a:lnTo>
                    <a:pt x="401079" y="13154"/>
                  </a:lnTo>
                  <a:lnTo>
                    <a:pt x="357178" y="3368"/>
                  </a:lnTo>
                  <a:lnTo>
                    <a:pt x="311173" y="0"/>
                  </a:lnTo>
                  <a:lnTo>
                    <a:pt x="265169" y="3368"/>
                  </a:lnTo>
                  <a:lnTo>
                    <a:pt x="221267" y="13154"/>
                  </a:lnTo>
                  <a:lnTo>
                    <a:pt x="179949" y="28873"/>
                  </a:lnTo>
                  <a:lnTo>
                    <a:pt x="141694" y="50045"/>
                  </a:lnTo>
                  <a:lnTo>
                    <a:pt x="106982" y="76187"/>
                  </a:lnTo>
                  <a:lnTo>
                    <a:pt x="76293" y="106818"/>
                  </a:lnTo>
                  <a:lnTo>
                    <a:pt x="50107" y="141455"/>
                  </a:lnTo>
                  <a:lnTo>
                    <a:pt x="28905" y="179616"/>
                  </a:lnTo>
                  <a:lnTo>
                    <a:pt x="13167" y="220820"/>
                  </a:lnTo>
                  <a:lnTo>
                    <a:pt x="3371" y="264584"/>
                  </a:lnTo>
                  <a:lnTo>
                    <a:pt x="0" y="310426"/>
                  </a:lnTo>
                  <a:lnTo>
                    <a:pt x="3371" y="356320"/>
                  </a:lnTo>
                  <a:lnTo>
                    <a:pt x="13167" y="400117"/>
                  </a:lnTo>
                  <a:lnTo>
                    <a:pt x="28905" y="441336"/>
                  </a:lnTo>
                  <a:lnTo>
                    <a:pt x="50107" y="479499"/>
                  </a:lnTo>
                  <a:lnTo>
                    <a:pt x="76293" y="514128"/>
                  </a:lnTo>
                  <a:lnTo>
                    <a:pt x="106982" y="544743"/>
                  </a:lnTo>
                  <a:lnTo>
                    <a:pt x="141694" y="570866"/>
                  </a:lnTo>
                  <a:lnTo>
                    <a:pt x="179949" y="592017"/>
                  </a:lnTo>
                  <a:lnTo>
                    <a:pt x="221267" y="607718"/>
                  </a:lnTo>
                  <a:lnTo>
                    <a:pt x="265169" y="617489"/>
                  </a:lnTo>
                  <a:lnTo>
                    <a:pt x="311173" y="620853"/>
                  </a:lnTo>
                  <a:lnTo>
                    <a:pt x="357178" y="617489"/>
                  </a:lnTo>
                  <a:lnTo>
                    <a:pt x="401079" y="607718"/>
                  </a:lnTo>
                  <a:lnTo>
                    <a:pt x="442398" y="592017"/>
                  </a:lnTo>
                  <a:lnTo>
                    <a:pt x="480653" y="570866"/>
                  </a:lnTo>
                  <a:lnTo>
                    <a:pt x="515365" y="544743"/>
                  </a:lnTo>
                  <a:lnTo>
                    <a:pt x="546054" y="514128"/>
                  </a:lnTo>
                  <a:lnTo>
                    <a:pt x="572239" y="479499"/>
                  </a:lnTo>
                  <a:lnTo>
                    <a:pt x="593441" y="441336"/>
                  </a:lnTo>
                  <a:lnTo>
                    <a:pt x="609180" y="400117"/>
                  </a:lnTo>
                  <a:lnTo>
                    <a:pt x="618975" y="356320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3">
              <a:extLst>
                <a:ext uri="{FF2B5EF4-FFF2-40B4-BE49-F238E27FC236}">
                  <a16:creationId xmlns:a16="http://schemas.microsoft.com/office/drawing/2014/main" id="{5875D96F-E538-3B4E-BBF3-30DC6B045315}"/>
                </a:ext>
              </a:extLst>
            </p:cNvPr>
            <p:cNvGrpSpPr/>
            <p:nvPr/>
          </p:nvGrpSpPr>
          <p:grpSpPr>
            <a:xfrm>
              <a:off x="8784151" y="4181865"/>
              <a:ext cx="640715" cy="638810"/>
              <a:chOff x="3316594" y="3153111"/>
              <a:chExt cx="640715" cy="638810"/>
            </a:xfrm>
          </p:grpSpPr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6AF5382-6212-784A-85D7-579139C147F2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F56BC85F-09DE-F445-9F61-780570D763AC}"/>
                  </a:ext>
                </a:extLst>
              </p:cNvPr>
              <p:cNvSpPr/>
              <p:nvPr/>
            </p:nvSpPr>
            <p:spPr>
              <a:xfrm>
                <a:off x="3325484" y="3162001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5" y="400117"/>
                    </a:lnTo>
                    <a:lnTo>
                      <a:pt x="28901" y="441336"/>
                    </a:lnTo>
                    <a:lnTo>
                      <a:pt x="50096" y="479499"/>
                    </a:lnTo>
                    <a:lnTo>
                      <a:pt x="76271" y="514128"/>
                    </a:lnTo>
                    <a:lnTo>
                      <a:pt x="106944" y="544743"/>
                    </a:lnTo>
                    <a:lnTo>
                      <a:pt x="141634" y="570866"/>
                    </a:lnTo>
                    <a:lnTo>
                      <a:pt x="179860" y="592017"/>
                    </a:lnTo>
                    <a:lnTo>
                      <a:pt x="221141" y="607718"/>
                    </a:lnTo>
                    <a:lnTo>
                      <a:pt x="264996" y="617489"/>
                    </a:lnTo>
                    <a:lnTo>
                      <a:pt x="310943" y="620853"/>
                    </a:lnTo>
                    <a:lnTo>
                      <a:pt x="356948" y="617489"/>
                    </a:lnTo>
                    <a:lnTo>
                      <a:pt x="400850" y="607718"/>
                    </a:lnTo>
                    <a:lnTo>
                      <a:pt x="442172" y="592017"/>
                    </a:lnTo>
                    <a:lnTo>
                      <a:pt x="480434" y="570866"/>
                    </a:lnTo>
                    <a:lnTo>
                      <a:pt x="515156" y="544743"/>
                    </a:lnTo>
                    <a:lnTo>
                      <a:pt x="545861" y="514128"/>
                    </a:lnTo>
                    <a:lnTo>
                      <a:pt x="572068" y="479499"/>
                    </a:lnTo>
                    <a:lnTo>
                      <a:pt x="593300" y="441336"/>
                    </a:lnTo>
                    <a:lnTo>
                      <a:pt x="609076" y="400117"/>
                    </a:lnTo>
                    <a:lnTo>
                      <a:pt x="618918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DBEA3D4-8A9D-EF44-AB1A-99F88B48AF4E}"/>
                </a:ext>
              </a:extLst>
            </p:cNvPr>
            <p:cNvSpPr txBox="1"/>
            <p:nvPr/>
          </p:nvSpPr>
          <p:spPr>
            <a:xfrm>
              <a:off x="9032968" y="4295322"/>
              <a:ext cx="14287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c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0" name="object 18">
              <a:extLst>
                <a:ext uri="{FF2B5EF4-FFF2-40B4-BE49-F238E27FC236}">
                  <a16:creationId xmlns:a16="http://schemas.microsoft.com/office/drawing/2014/main" id="{B697BEFC-E70F-5348-AF2F-5E3301AD014F}"/>
                </a:ext>
              </a:extLst>
            </p:cNvPr>
            <p:cNvGrpSpPr/>
            <p:nvPr/>
          </p:nvGrpSpPr>
          <p:grpSpPr>
            <a:xfrm>
              <a:off x="6605818" y="4388817"/>
              <a:ext cx="640715" cy="638810"/>
              <a:chOff x="1138261" y="3360063"/>
              <a:chExt cx="640715" cy="638810"/>
            </a:xfrm>
          </p:grpSpPr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A8ECDCDB-6CEF-294C-B7BE-C30BF448A79B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0EF54F27-D515-FC4D-B22C-DF25D549B5C8}"/>
                  </a:ext>
                </a:extLst>
              </p:cNvPr>
              <p:cNvSpPr/>
              <p:nvPr/>
            </p:nvSpPr>
            <p:spPr>
              <a:xfrm>
                <a:off x="1147151" y="3368953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3" y="264584"/>
                    </a:lnTo>
                    <a:lnTo>
                      <a:pt x="609173" y="220820"/>
                    </a:lnTo>
                    <a:lnTo>
                      <a:pt x="593427" y="179616"/>
                    </a:lnTo>
                    <a:lnTo>
                      <a:pt x="572216" y="141455"/>
                    </a:lnTo>
                    <a:lnTo>
                      <a:pt x="546023" y="106818"/>
                    </a:lnTo>
                    <a:lnTo>
                      <a:pt x="515328" y="76187"/>
                    </a:lnTo>
                    <a:lnTo>
                      <a:pt x="480612" y="50045"/>
                    </a:lnTo>
                    <a:lnTo>
                      <a:pt x="442358" y="28873"/>
                    </a:lnTo>
                    <a:lnTo>
                      <a:pt x="401046" y="13154"/>
                    </a:lnTo>
                    <a:lnTo>
                      <a:pt x="357157" y="3368"/>
                    </a:lnTo>
                    <a:lnTo>
                      <a:pt x="311173" y="0"/>
                    </a:lnTo>
                    <a:lnTo>
                      <a:pt x="265190" y="3368"/>
                    </a:lnTo>
                    <a:lnTo>
                      <a:pt x="221301" y="13154"/>
                    </a:lnTo>
                    <a:lnTo>
                      <a:pt x="179989" y="28873"/>
                    </a:lnTo>
                    <a:lnTo>
                      <a:pt x="141734" y="50045"/>
                    </a:lnTo>
                    <a:lnTo>
                      <a:pt x="107019" y="76187"/>
                    </a:lnTo>
                    <a:lnTo>
                      <a:pt x="76324" y="106818"/>
                    </a:lnTo>
                    <a:lnTo>
                      <a:pt x="50131" y="141455"/>
                    </a:lnTo>
                    <a:lnTo>
                      <a:pt x="28920" y="179616"/>
                    </a:lnTo>
                    <a:lnTo>
                      <a:pt x="13174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20"/>
                    </a:lnTo>
                    <a:lnTo>
                      <a:pt x="13174" y="400117"/>
                    </a:lnTo>
                    <a:lnTo>
                      <a:pt x="28920" y="441336"/>
                    </a:lnTo>
                    <a:lnTo>
                      <a:pt x="50131" y="479499"/>
                    </a:lnTo>
                    <a:lnTo>
                      <a:pt x="76324" y="514128"/>
                    </a:lnTo>
                    <a:lnTo>
                      <a:pt x="107019" y="544743"/>
                    </a:lnTo>
                    <a:lnTo>
                      <a:pt x="141734" y="570866"/>
                    </a:lnTo>
                    <a:lnTo>
                      <a:pt x="179989" y="592017"/>
                    </a:lnTo>
                    <a:lnTo>
                      <a:pt x="221301" y="607718"/>
                    </a:lnTo>
                    <a:lnTo>
                      <a:pt x="265190" y="617489"/>
                    </a:lnTo>
                    <a:lnTo>
                      <a:pt x="311173" y="620853"/>
                    </a:lnTo>
                    <a:lnTo>
                      <a:pt x="357157" y="617489"/>
                    </a:lnTo>
                    <a:lnTo>
                      <a:pt x="401046" y="607718"/>
                    </a:lnTo>
                    <a:lnTo>
                      <a:pt x="442358" y="592017"/>
                    </a:lnTo>
                    <a:lnTo>
                      <a:pt x="480612" y="570866"/>
                    </a:lnTo>
                    <a:lnTo>
                      <a:pt x="515328" y="544743"/>
                    </a:lnTo>
                    <a:lnTo>
                      <a:pt x="546023" y="514128"/>
                    </a:lnTo>
                    <a:lnTo>
                      <a:pt x="572216" y="479499"/>
                    </a:lnTo>
                    <a:lnTo>
                      <a:pt x="593427" y="441336"/>
                    </a:lnTo>
                    <a:lnTo>
                      <a:pt x="609173" y="400117"/>
                    </a:lnTo>
                    <a:lnTo>
                      <a:pt x="618973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C42BB6E-E092-0446-AEBD-9448E87910B8}"/>
                </a:ext>
              </a:extLst>
            </p:cNvPr>
            <p:cNvSpPr txBox="1"/>
            <p:nvPr/>
          </p:nvSpPr>
          <p:spPr>
            <a:xfrm>
              <a:off x="6844378" y="4502273"/>
              <a:ext cx="16319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e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24" name="object 22">
              <a:extLst>
                <a:ext uri="{FF2B5EF4-FFF2-40B4-BE49-F238E27FC236}">
                  <a16:creationId xmlns:a16="http://schemas.microsoft.com/office/drawing/2014/main" id="{1F5DE3EA-DC96-2F4C-8C11-CE1C133BBE18}"/>
                </a:ext>
              </a:extLst>
            </p:cNvPr>
            <p:cNvGrpSpPr/>
            <p:nvPr/>
          </p:nvGrpSpPr>
          <p:grpSpPr>
            <a:xfrm>
              <a:off x="10028846" y="3457536"/>
              <a:ext cx="640715" cy="638810"/>
              <a:chOff x="4561289" y="2428782"/>
              <a:chExt cx="640715" cy="638810"/>
            </a:xfrm>
          </p:grpSpPr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05AED5FA-84D0-F84D-AFA8-D021085F1BA6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05EE5026-91FF-0E4D-82F9-EACEA3DED557}"/>
                  </a:ext>
                </a:extLst>
              </p:cNvPr>
              <p:cNvSpPr/>
              <p:nvPr/>
            </p:nvSpPr>
            <p:spPr>
              <a:xfrm>
                <a:off x="4570179" y="2437672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30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293B6A42-476E-B54D-A713-A54D5C7C969C}"/>
                </a:ext>
              </a:extLst>
            </p:cNvPr>
            <p:cNvSpPr txBox="1"/>
            <p:nvPr/>
          </p:nvSpPr>
          <p:spPr>
            <a:xfrm>
              <a:off x="10263372" y="3570993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d</a:t>
              </a:r>
              <a:endParaRPr sz="2150" dirty="0">
                <a:latin typeface="Carlito"/>
                <a:cs typeface="Carlito"/>
              </a:endParaRPr>
            </a:p>
          </p:txBody>
        </p:sp>
        <p:grpSp>
          <p:nvGrpSpPr>
            <p:cNvPr id="30" name="object 28">
              <a:extLst>
                <a:ext uri="{FF2B5EF4-FFF2-40B4-BE49-F238E27FC236}">
                  <a16:creationId xmlns:a16="http://schemas.microsoft.com/office/drawing/2014/main" id="{0E4CD3EF-C1BC-7B45-9C11-9D3FCF4CD52C}"/>
                </a:ext>
              </a:extLst>
            </p:cNvPr>
            <p:cNvGrpSpPr/>
            <p:nvPr/>
          </p:nvGrpSpPr>
          <p:grpSpPr>
            <a:xfrm>
              <a:off x="7435614" y="5268359"/>
              <a:ext cx="640080" cy="638810"/>
              <a:chOff x="1968058" y="4239605"/>
              <a:chExt cx="640080" cy="638810"/>
            </a:xfrm>
          </p:grpSpPr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82F27285-23FD-4E43-BF37-9A0593F315A2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311058" y="0"/>
                    </a:move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4D3D7B64-C0A3-3B47-8022-0CD79E08F394}"/>
                  </a:ext>
                </a:extLst>
              </p:cNvPr>
              <p:cNvSpPr/>
              <p:nvPr/>
            </p:nvSpPr>
            <p:spPr>
              <a:xfrm>
                <a:off x="1976948" y="4248495"/>
                <a:ext cx="622300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300" h="621029">
                    <a:moveTo>
                      <a:pt x="622232" y="310426"/>
                    </a:moveTo>
                    <a:lnTo>
                      <a:pt x="618860" y="264584"/>
                    </a:lnTo>
                    <a:lnTo>
                      <a:pt x="609065" y="220820"/>
                    </a:lnTo>
                    <a:lnTo>
                      <a:pt x="593326" y="179616"/>
                    </a:lnTo>
                    <a:lnTo>
                      <a:pt x="572124" y="141455"/>
                    </a:lnTo>
                    <a:lnTo>
                      <a:pt x="545939" y="106818"/>
                    </a:lnTo>
                    <a:lnTo>
                      <a:pt x="515250" y="76187"/>
                    </a:lnTo>
                    <a:lnTo>
                      <a:pt x="480538" y="50045"/>
                    </a:lnTo>
                    <a:lnTo>
                      <a:pt x="442283" y="28873"/>
                    </a:lnTo>
                    <a:lnTo>
                      <a:pt x="400964" y="13154"/>
                    </a:lnTo>
                    <a:lnTo>
                      <a:pt x="357063" y="3368"/>
                    </a:lnTo>
                    <a:lnTo>
                      <a:pt x="311058" y="0"/>
                    </a:lnTo>
                    <a:lnTo>
                      <a:pt x="265103" y="3368"/>
                    </a:lnTo>
                    <a:lnTo>
                      <a:pt x="221238" y="13154"/>
                    </a:lnTo>
                    <a:lnTo>
                      <a:pt x="179944" y="28873"/>
                    </a:lnTo>
                    <a:lnTo>
                      <a:pt x="141705" y="50045"/>
                    </a:lnTo>
                    <a:lnTo>
                      <a:pt x="107000" y="76187"/>
                    </a:lnTo>
                    <a:lnTo>
                      <a:pt x="76313" y="106818"/>
                    </a:lnTo>
                    <a:lnTo>
                      <a:pt x="50125" y="141455"/>
                    </a:lnTo>
                    <a:lnTo>
                      <a:pt x="28918" y="179616"/>
                    </a:lnTo>
                    <a:lnTo>
                      <a:pt x="13173" y="220820"/>
                    </a:lnTo>
                    <a:lnTo>
                      <a:pt x="3373" y="264584"/>
                    </a:lnTo>
                    <a:lnTo>
                      <a:pt x="0" y="310426"/>
                    </a:lnTo>
                    <a:lnTo>
                      <a:pt x="3373" y="356317"/>
                    </a:lnTo>
                    <a:lnTo>
                      <a:pt x="13173" y="400114"/>
                    </a:lnTo>
                    <a:lnTo>
                      <a:pt x="28918" y="441338"/>
                    </a:lnTo>
                    <a:lnTo>
                      <a:pt x="50125" y="479510"/>
                    </a:lnTo>
                    <a:lnTo>
                      <a:pt x="76313" y="514148"/>
                    </a:lnTo>
                    <a:lnTo>
                      <a:pt x="107000" y="544774"/>
                    </a:lnTo>
                    <a:lnTo>
                      <a:pt x="141705" y="570908"/>
                    </a:lnTo>
                    <a:lnTo>
                      <a:pt x="179944" y="592069"/>
                    </a:lnTo>
                    <a:lnTo>
                      <a:pt x="221238" y="607779"/>
                    </a:lnTo>
                    <a:lnTo>
                      <a:pt x="265103" y="617556"/>
                    </a:lnTo>
                    <a:lnTo>
                      <a:pt x="311058" y="620922"/>
                    </a:lnTo>
                    <a:lnTo>
                      <a:pt x="357063" y="617556"/>
                    </a:lnTo>
                    <a:lnTo>
                      <a:pt x="400964" y="607779"/>
                    </a:lnTo>
                    <a:lnTo>
                      <a:pt x="442283" y="592069"/>
                    </a:lnTo>
                    <a:lnTo>
                      <a:pt x="480538" y="570908"/>
                    </a:lnTo>
                    <a:lnTo>
                      <a:pt x="515250" y="544774"/>
                    </a:lnTo>
                    <a:lnTo>
                      <a:pt x="545939" y="514148"/>
                    </a:lnTo>
                    <a:lnTo>
                      <a:pt x="572124" y="479510"/>
                    </a:lnTo>
                    <a:lnTo>
                      <a:pt x="593326" y="441338"/>
                    </a:lnTo>
                    <a:lnTo>
                      <a:pt x="609065" y="400114"/>
                    </a:lnTo>
                    <a:lnTo>
                      <a:pt x="618860" y="356317"/>
                    </a:lnTo>
                    <a:lnTo>
                      <a:pt x="622232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5A115E01-FE41-F64F-A5AD-A7A5372F7661}"/>
                </a:ext>
              </a:extLst>
            </p:cNvPr>
            <p:cNvSpPr txBox="1"/>
            <p:nvPr/>
          </p:nvSpPr>
          <p:spPr>
            <a:xfrm>
              <a:off x="7670326" y="5381816"/>
              <a:ext cx="1708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h</a:t>
              </a:r>
              <a:endParaRPr sz="2150">
                <a:latin typeface="Carlito"/>
                <a:cs typeface="Carlito"/>
              </a:endParaRPr>
            </a:p>
          </p:txBody>
        </p:sp>
        <p:grpSp>
          <p:nvGrpSpPr>
            <p:cNvPr id="35" name="object 33">
              <a:extLst>
                <a:ext uri="{FF2B5EF4-FFF2-40B4-BE49-F238E27FC236}">
                  <a16:creationId xmlns:a16="http://schemas.microsoft.com/office/drawing/2014/main" id="{9B5FAE87-F2B1-2443-8DF4-A2C43F39D618}"/>
                </a:ext>
              </a:extLst>
            </p:cNvPr>
            <p:cNvGrpSpPr/>
            <p:nvPr/>
          </p:nvGrpSpPr>
          <p:grpSpPr>
            <a:xfrm>
              <a:off x="10858643" y="4802719"/>
              <a:ext cx="640715" cy="638810"/>
              <a:chOff x="5391086" y="3773965"/>
              <a:chExt cx="640715" cy="638810"/>
            </a:xfrm>
          </p:grpSpPr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072B475-1A69-974C-96CD-21521F3C8808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311173" y="0"/>
                    </a:move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78716681-4F85-3845-BE87-23615FCF9B9E}"/>
                  </a:ext>
                </a:extLst>
              </p:cNvPr>
              <p:cNvSpPr/>
              <p:nvPr/>
            </p:nvSpPr>
            <p:spPr>
              <a:xfrm>
                <a:off x="5399976" y="3782855"/>
                <a:ext cx="622935" cy="621030"/>
              </a:xfrm>
              <a:custGeom>
                <a:avLst/>
                <a:gdLst/>
                <a:ahLst/>
                <a:cxnLst/>
                <a:rect l="l" t="t" r="r" b="b"/>
                <a:pathLst>
                  <a:path w="622935" h="621029">
                    <a:moveTo>
                      <a:pt x="622347" y="310426"/>
                    </a:moveTo>
                    <a:lnTo>
                      <a:pt x="618970" y="264584"/>
                    </a:lnTo>
                    <a:lnTo>
                      <a:pt x="609161" y="220820"/>
                    </a:lnTo>
                    <a:lnTo>
                      <a:pt x="593404" y="179616"/>
                    </a:lnTo>
                    <a:lnTo>
                      <a:pt x="572181" y="141455"/>
                    </a:lnTo>
                    <a:lnTo>
                      <a:pt x="545976" y="106818"/>
                    </a:lnTo>
                    <a:lnTo>
                      <a:pt x="515272" y="76187"/>
                    </a:lnTo>
                    <a:lnTo>
                      <a:pt x="480551" y="50045"/>
                    </a:lnTo>
                    <a:lnTo>
                      <a:pt x="442298" y="28873"/>
                    </a:lnTo>
                    <a:lnTo>
                      <a:pt x="400995" y="13154"/>
                    </a:lnTo>
                    <a:lnTo>
                      <a:pt x="357126" y="3368"/>
                    </a:lnTo>
                    <a:lnTo>
                      <a:pt x="311173" y="0"/>
                    </a:lnTo>
                    <a:lnTo>
                      <a:pt x="265169" y="3368"/>
                    </a:lnTo>
                    <a:lnTo>
                      <a:pt x="221267" y="13154"/>
                    </a:lnTo>
                    <a:lnTo>
                      <a:pt x="179949" y="28873"/>
                    </a:lnTo>
                    <a:lnTo>
                      <a:pt x="141694" y="50045"/>
                    </a:lnTo>
                    <a:lnTo>
                      <a:pt x="106982" y="76187"/>
                    </a:lnTo>
                    <a:lnTo>
                      <a:pt x="76293" y="106818"/>
                    </a:lnTo>
                    <a:lnTo>
                      <a:pt x="50107" y="141455"/>
                    </a:lnTo>
                    <a:lnTo>
                      <a:pt x="28905" y="179616"/>
                    </a:lnTo>
                    <a:lnTo>
                      <a:pt x="13167" y="220820"/>
                    </a:lnTo>
                    <a:lnTo>
                      <a:pt x="3371" y="264584"/>
                    </a:lnTo>
                    <a:lnTo>
                      <a:pt x="0" y="310426"/>
                    </a:lnTo>
                    <a:lnTo>
                      <a:pt x="3371" y="356320"/>
                    </a:lnTo>
                    <a:lnTo>
                      <a:pt x="13167" y="400117"/>
                    </a:lnTo>
                    <a:lnTo>
                      <a:pt x="28905" y="441336"/>
                    </a:lnTo>
                    <a:lnTo>
                      <a:pt x="50107" y="479499"/>
                    </a:lnTo>
                    <a:lnTo>
                      <a:pt x="76293" y="514128"/>
                    </a:lnTo>
                    <a:lnTo>
                      <a:pt x="106982" y="544743"/>
                    </a:lnTo>
                    <a:lnTo>
                      <a:pt x="141694" y="570866"/>
                    </a:lnTo>
                    <a:lnTo>
                      <a:pt x="179949" y="592017"/>
                    </a:lnTo>
                    <a:lnTo>
                      <a:pt x="221267" y="607718"/>
                    </a:lnTo>
                    <a:lnTo>
                      <a:pt x="265169" y="617489"/>
                    </a:lnTo>
                    <a:lnTo>
                      <a:pt x="311173" y="620853"/>
                    </a:lnTo>
                    <a:lnTo>
                      <a:pt x="357126" y="617489"/>
                    </a:lnTo>
                    <a:lnTo>
                      <a:pt x="400995" y="607718"/>
                    </a:lnTo>
                    <a:lnTo>
                      <a:pt x="442298" y="592017"/>
                    </a:lnTo>
                    <a:lnTo>
                      <a:pt x="480551" y="570866"/>
                    </a:lnTo>
                    <a:lnTo>
                      <a:pt x="515272" y="544743"/>
                    </a:lnTo>
                    <a:lnTo>
                      <a:pt x="545976" y="514128"/>
                    </a:lnTo>
                    <a:lnTo>
                      <a:pt x="572181" y="479499"/>
                    </a:lnTo>
                    <a:lnTo>
                      <a:pt x="593404" y="441336"/>
                    </a:lnTo>
                    <a:lnTo>
                      <a:pt x="609161" y="400117"/>
                    </a:lnTo>
                    <a:lnTo>
                      <a:pt x="618970" y="356320"/>
                    </a:lnTo>
                    <a:lnTo>
                      <a:pt x="622347" y="310426"/>
                    </a:lnTo>
                    <a:close/>
                  </a:path>
                </a:pathLst>
              </a:custGeom>
              <a:ln w="1726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ACA9FBE7-A441-EE4C-A591-EDA1AD349D6D}"/>
                </a:ext>
              </a:extLst>
            </p:cNvPr>
            <p:cNvSpPr txBox="1"/>
            <p:nvPr/>
          </p:nvSpPr>
          <p:spPr>
            <a:xfrm>
              <a:off x="11123595" y="4916176"/>
              <a:ext cx="10985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5" dirty="0">
                  <a:latin typeface="Carlito"/>
                  <a:cs typeface="Carlito"/>
                </a:rPr>
                <a:t>f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E6094E9-FBBD-C340-BC6F-B4335BC9898B}"/>
                </a:ext>
              </a:extLst>
            </p:cNvPr>
            <p:cNvSpPr/>
            <p:nvPr/>
          </p:nvSpPr>
          <p:spPr>
            <a:xfrm>
              <a:off x="7124688" y="2940540"/>
              <a:ext cx="3976370" cy="2414905"/>
            </a:xfrm>
            <a:custGeom>
              <a:avLst/>
              <a:gdLst/>
              <a:ahLst/>
              <a:cxnLst/>
              <a:rect l="l" t="t" r="r" b="b"/>
              <a:pathLst>
                <a:path w="3976370" h="2414904">
                  <a:moveTo>
                    <a:pt x="1970767" y="34491"/>
                  </a:moveTo>
                  <a:lnTo>
                    <a:pt x="1210120" y="534623"/>
                  </a:lnTo>
                </a:path>
                <a:path w="3976370" h="2414904">
                  <a:moveTo>
                    <a:pt x="1227407" y="413902"/>
                  </a:moveTo>
                  <a:lnTo>
                    <a:pt x="1210120" y="534623"/>
                  </a:lnTo>
                  <a:lnTo>
                    <a:pt x="1313845" y="551869"/>
                  </a:lnTo>
                </a:path>
                <a:path w="3976370" h="2414904">
                  <a:moveTo>
                    <a:pt x="2178216" y="103475"/>
                  </a:moveTo>
                  <a:lnTo>
                    <a:pt x="1988055" y="1258953"/>
                  </a:lnTo>
                </a:path>
                <a:path w="3976370" h="2414904">
                  <a:moveTo>
                    <a:pt x="1918905" y="1155477"/>
                  </a:moveTo>
                  <a:lnTo>
                    <a:pt x="1988055" y="1258953"/>
                  </a:lnTo>
                  <a:lnTo>
                    <a:pt x="2074492" y="1189969"/>
                  </a:lnTo>
                </a:path>
                <a:path w="3976370" h="2414904">
                  <a:moveTo>
                    <a:pt x="2437528" y="0"/>
                  </a:moveTo>
                  <a:lnTo>
                    <a:pt x="3025301" y="586361"/>
                  </a:lnTo>
                </a:path>
                <a:path w="3976370" h="2414904">
                  <a:moveTo>
                    <a:pt x="2921576" y="586361"/>
                  </a:moveTo>
                  <a:lnTo>
                    <a:pt x="3025301" y="586361"/>
                  </a:lnTo>
                  <a:lnTo>
                    <a:pt x="3025301" y="482886"/>
                  </a:lnTo>
                </a:path>
                <a:path w="3976370" h="2414904">
                  <a:moveTo>
                    <a:pt x="777934" y="983018"/>
                  </a:moveTo>
                  <a:lnTo>
                    <a:pt x="17287" y="1552134"/>
                  </a:lnTo>
                </a:path>
                <a:path w="3976370" h="2414904">
                  <a:moveTo>
                    <a:pt x="34574" y="1448658"/>
                  </a:moveTo>
                  <a:lnTo>
                    <a:pt x="17287" y="1552134"/>
                  </a:lnTo>
                  <a:lnTo>
                    <a:pt x="138299" y="1569380"/>
                  </a:lnTo>
                </a:path>
                <a:path w="3976370" h="2414904">
                  <a:moveTo>
                    <a:pt x="0" y="2000528"/>
                  </a:moveTo>
                  <a:lnTo>
                    <a:pt x="432185" y="2414430"/>
                  </a:lnTo>
                </a:path>
                <a:path w="3976370" h="2414904">
                  <a:moveTo>
                    <a:pt x="3457487" y="1034756"/>
                  </a:moveTo>
                  <a:lnTo>
                    <a:pt x="3958822" y="1879806"/>
                  </a:lnTo>
                </a:path>
                <a:path w="3976370" h="2414904">
                  <a:moveTo>
                    <a:pt x="3855098" y="1845315"/>
                  </a:moveTo>
                  <a:lnTo>
                    <a:pt x="3958822" y="1879806"/>
                  </a:lnTo>
                  <a:lnTo>
                    <a:pt x="3976110" y="1776331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4C3611FD-746B-C345-A12F-AF7B86640423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311173" y="0"/>
                  </a:move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A3F275A4-32DE-684E-A38D-7B573A729224}"/>
                </a:ext>
              </a:extLst>
            </p:cNvPr>
            <p:cNvSpPr/>
            <p:nvPr/>
          </p:nvSpPr>
          <p:spPr>
            <a:xfrm>
              <a:off x="5681187" y="5277249"/>
              <a:ext cx="622935" cy="621030"/>
            </a:xfrm>
            <a:custGeom>
              <a:avLst/>
              <a:gdLst/>
              <a:ahLst/>
              <a:cxnLst/>
              <a:rect l="l" t="t" r="r" b="b"/>
              <a:pathLst>
                <a:path w="622935" h="621029">
                  <a:moveTo>
                    <a:pt x="622347" y="310426"/>
                  </a:moveTo>
                  <a:lnTo>
                    <a:pt x="618973" y="264584"/>
                  </a:lnTo>
                  <a:lnTo>
                    <a:pt x="609173" y="220820"/>
                  </a:lnTo>
                  <a:lnTo>
                    <a:pt x="593427" y="179616"/>
                  </a:lnTo>
                  <a:lnTo>
                    <a:pt x="572216" y="141455"/>
                  </a:lnTo>
                  <a:lnTo>
                    <a:pt x="546023" y="106818"/>
                  </a:lnTo>
                  <a:lnTo>
                    <a:pt x="515328" y="76187"/>
                  </a:lnTo>
                  <a:lnTo>
                    <a:pt x="480612" y="50045"/>
                  </a:lnTo>
                  <a:lnTo>
                    <a:pt x="442358" y="28873"/>
                  </a:lnTo>
                  <a:lnTo>
                    <a:pt x="401046" y="13154"/>
                  </a:lnTo>
                  <a:lnTo>
                    <a:pt x="357157" y="3368"/>
                  </a:lnTo>
                  <a:lnTo>
                    <a:pt x="311173" y="0"/>
                  </a:lnTo>
                  <a:lnTo>
                    <a:pt x="265190" y="3368"/>
                  </a:lnTo>
                  <a:lnTo>
                    <a:pt x="221301" y="13154"/>
                  </a:lnTo>
                  <a:lnTo>
                    <a:pt x="179989" y="28873"/>
                  </a:lnTo>
                  <a:lnTo>
                    <a:pt x="141734" y="50045"/>
                  </a:lnTo>
                  <a:lnTo>
                    <a:pt x="107019" y="76187"/>
                  </a:lnTo>
                  <a:lnTo>
                    <a:pt x="76324" y="106818"/>
                  </a:lnTo>
                  <a:lnTo>
                    <a:pt x="50131" y="141455"/>
                  </a:lnTo>
                  <a:lnTo>
                    <a:pt x="28920" y="179616"/>
                  </a:lnTo>
                  <a:lnTo>
                    <a:pt x="13174" y="220820"/>
                  </a:lnTo>
                  <a:lnTo>
                    <a:pt x="3373" y="264584"/>
                  </a:lnTo>
                  <a:lnTo>
                    <a:pt x="0" y="310426"/>
                  </a:lnTo>
                  <a:lnTo>
                    <a:pt x="3373" y="356317"/>
                  </a:lnTo>
                  <a:lnTo>
                    <a:pt x="13174" y="400114"/>
                  </a:lnTo>
                  <a:lnTo>
                    <a:pt x="28920" y="441338"/>
                  </a:lnTo>
                  <a:lnTo>
                    <a:pt x="50131" y="479510"/>
                  </a:lnTo>
                  <a:lnTo>
                    <a:pt x="76324" y="514148"/>
                  </a:lnTo>
                  <a:lnTo>
                    <a:pt x="107019" y="544774"/>
                  </a:lnTo>
                  <a:lnTo>
                    <a:pt x="141734" y="570908"/>
                  </a:lnTo>
                  <a:lnTo>
                    <a:pt x="179989" y="592069"/>
                  </a:lnTo>
                  <a:lnTo>
                    <a:pt x="221301" y="607779"/>
                  </a:lnTo>
                  <a:lnTo>
                    <a:pt x="265190" y="617556"/>
                  </a:lnTo>
                  <a:lnTo>
                    <a:pt x="311173" y="620922"/>
                  </a:lnTo>
                  <a:lnTo>
                    <a:pt x="357157" y="617556"/>
                  </a:lnTo>
                  <a:lnTo>
                    <a:pt x="401046" y="607779"/>
                  </a:lnTo>
                  <a:lnTo>
                    <a:pt x="442358" y="592069"/>
                  </a:lnTo>
                  <a:lnTo>
                    <a:pt x="480612" y="570908"/>
                  </a:lnTo>
                  <a:lnTo>
                    <a:pt x="515328" y="544774"/>
                  </a:lnTo>
                  <a:lnTo>
                    <a:pt x="546023" y="514148"/>
                  </a:lnTo>
                  <a:lnTo>
                    <a:pt x="572216" y="479510"/>
                  </a:lnTo>
                  <a:lnTo>
                    <a:pt x="593427" y="441338"/>
                  </a:lnTo>
                  <a:lnTo>
                    <a:pt x="609173" y="400114"/>
                  </a:lnTo>
                  <a:lnTo>
                    <a:pt x="618973" y="356317"/>
                  </a:lnTo>
                  <a:lnTo>
                    <a:pt x="622347" y="310426"/>
                  </a:lnTo>
                  <a:close/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EA58527B-7809-8A4B-BC20-87E3F56A55DB}"/>
                </a:ext>
              </a:extLst>
            </p:cNvPr>
            <p:cNvSpPr txBox="1"/>
            <p:nvPr/>
          </p:nvSpPr>
          <p:spPr>
            <a:xfrm>
              <a:off x="5914567" y="5381816"/>
              <a:ext cx="156210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sz="2150" spc="10" dirty="0">
                  <a:latin typeface="Carlito"/>
                  <a:cs typeface="Carlito"/>
                </a:rPr>
                <a:t>g</a:t>
              </a:r>
              <a:endParaRPr sz="2150">
                <a:latin typeface="Carlito"/>
                <a:cs typeface="Carlito"/>
              </a:endParaRPr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3A9C8B0-FFCC-7240-805C-7333B6B81D22}"/>
                </a:ext>
              </a:extLst>
            </p:cNvPr>
            <p:cNvSpPr/>
            <p:nvPr/>
          </p:nvSpPr>
          <p:spPr>
            <a:xfrm>
              <a:off x="6129407" y="4895750"/>
              <a:ext cx="553720" cy="414020"/>
            </a:xfrm>
            <a:custGeom>
              <a:avLst/>
              <a:gdLst/>
              <a:ahLst/>
              <a:cxnLst/>
              <a:rect l="l" t="t" r="r" b="b"/>
              <a:pathLst>
                <a:path w="553719" h="414020">
                  <a:moveTo>
                    <a:pt x="553197" y="0"/>
                  </a:moveTo>
                  <a:lnTo>
                    <a:pt x="0" y="396656"/>
                  </a:lnTo>
                </a:path>
                <a:path w="553719" h="414020">
                  <a:moveTo>
                    <a:pt x="17287" y="293180"/>
                  </a:moveTo>
                  <a:lnTo>
                    <a:pt x="0" y="396656"/>
                  </a:lnTo>
                  <a:lnTo>
                    <a:pt x="103724" y="413902"/>
                  </a:lnTo>
                </a:path>
              </a:pathLst>
            </a:custGeom>
            <a:ln w="172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4D40B4E0-0868-0B4B-86E5-BB585AC84ABA}"/>
                </a:ext>
              </a:extLst>
            </p:cNvPr>
            <p:cNvSpPr txBox="1"/>
            <p:nvPr/>
          </p:nvSpPr>
          <p:spPr>
            <a:xfrm>
              <a:off x="8041253" y="3516615"/>
              <a:ext cx="158115" cy="35687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</a:pPr>
              <a:r>
                <a:rPr lang="en-US" altLang="zh-CN" sz="2150" spc="10" dirty="0">
                  <a:latin typeface="Carlito"/>
                  <a:cs typeface="Carlito"/>
                </a:rPr>
                <a:t>b</a:t>
              </a:r>
              <a:endParaRPr sz="2150" dirty="0">
                <a:latin typeface="Carlito"/>
                <a:cs typeface="Carlito"/>
              </a:endParaRPr>
            </a:p>
          </p:txBody>
        </p:sp>
      </p:grpSp>
      <p:sp>
        <p:nvSpPr>
          <p:cNvPr id="39" name="object 43">
            <a:extLst>
              <a:ext uri="{FF2B5EF4-FFF2-40B4-BE49-F238E27FC236}">
                <a16:creationId xmlns:a16="http://schemas.microsoft.com/office/drawing/2014/main" id="{86B40CA0-3434-6B4A-A450-8521B2F499C7}"/>
              </a:ext>
            </a:extLst>
          </p:cNvPr>
          <p:cNvSpPr txBox="1"/>
          <p:nvPr/>
        </p:nvSpPr>
        <p:spPr>
          <a:xfrm>
            <a:off x="5059057" y="524305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5FFB0E18-5E82-AB49-BBAD-DD6163D6A861}"/>
              </a:ext>
            </a:extLst>
          </p:cNvPr>
          <p:cNvSpPr txBox="1"/>
          <p:nvPr/>
        </p:nvSpPr>
        <p:spPr>
          <a:xfrm>
            <a:off x="7015203" y="518867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CF0C437E-B854-EB4F-9F53-4DF556E8791E}"/>
              </a:ext>
            </a:extLst>
          </p:cNvPr>
          <p:cNvSpPr txBox="1"/>
          <p:nvPr/>
        </p:nvSpPr>
        <p:spPr>
          <a:xfrm>
            <a:off x="5999175" y="424984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[1,3]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4013E92E-6306-354E-BB55-06478882B088}"/>
              </a:ext>
            </a:extLst>
          </p:cNvPr>
          <p:cNvSpPr txBox="1"/>
          <p:nvPr/>
        </p:nvSpPr>
        <p:spPr>
          <a:xfrm>
            <a:off x="7218375" y="328951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8" name="object 43">
            <a:extLst>
              <a:ext uri="{FF2B5EF4-FFF2-40B4-BE49-F238E27FC236}">
                <a16:creationId xmlns:a16="http://schemas.microsoft.com/office/drawing/2014/main" id="{CC992412-46D7-A042-9472-846AD4F5CDC2}"/>
              </a:ext>
            </a:extLst>
          </p:cNvPr>
          <p:cNvSpPr txBox="1"/>
          <p:nvPr/>
        </p:nvSpPr>
        <p:spPr>
          <a:xfrm>
            <a:off x="8371786" y="4124102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[5,5]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49" name="object 43">
            <a:extLst>
              <a:ext uri="{FF2B5EF4-FFF2-40B4-BE49-F238E27FC236}">
                <a16:creationId xmlns:a16="http://schemas.microsoft.com/office/drawing/2014/main" id="{64C8B13D-9FAC-D542-997F-C7B1688BFADF}"/>
              </a:ext>
            </a:extLst>
          </p:cNvPr>
          <p:cNvSpPr txBox="1"/>
          <p:nvPr/>
        </p:nvSpPr>
        <p:spPr>
          <a:xfrm>
            <a:off x="10022626" y="275360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[6,7]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925C6F6-1E18-5845-B444-F8C7D1072DB3}"/>
              </a:ext>
            </a:extLst>
          </p:cNvPr>
          <p:cNvSpPr txBox="1"/>
          <p:nvPr/>
        </p:nvSpPr>
        <p:spPr>
          <a:xfrm>
            <a:off x="10516706" y="4801231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[6,6]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838F7C0A-D283-194E-8694-787E659571AE}"/>
              </a:ext>
            </a:extLst>
          </p:cNvPr>
          <p:cNvSpPr txBox="1"/>
          <p:nvPr/>
        </p:nvSpPr>
        <p:spPr>
          <a:xfrm>
            <a:off x="8571398" y="131245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[1,8]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56" name="object 43">
            <a:extLst>
              <a:ext uri="{FF2B5EF4-FFF2-40B4-BE49-F238E27FC236}">
                <a16:creationId xmlns:a16="http://schemas.microsoft.com/office/drawing/2014/main" id="{C481D2BF-6492-8D42-B84E-036FF45FF62B}"/>
              </a:ext>
            </a:extLst>
          </p:cNvPr>
          <p:cNvSpPr txBox="1"/>
          <p:nvPr/>
        </p:nvSpPr>
        <p:spPr>
          <a:xfrm>
            <a:off x="8371295" y="4416464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3" name="object 43">
            <a:extLst>
              <a:ext uri="{FF2B5EF4-FFF2-40B4-BE49-F238E27FC236}">
                <a16:creationId xmlns:a16="http://schemas.microsoft.com/office/drawing/2014/main" id="{511674A7-F5BE-9C45-B6A8-7C83397C4B8F}"/>
              </a:ext>
            </a:extLst>
          </p:cNvPr>
          <p:cNvSpPr txBox="1"/>
          <p:nvPr/>
        </p:nvSpPr>
        <p:spPr>
          <a:xfrm>
            <a:off x="10008042" y="239673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[1,4]</a:t>
            </a:r>
            <a:endParaRPr sz="2150" dirty="0">
              <a:latin typeface="Carlito"/>
              <a:cs typeface="Carlito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409A72-88D0-44CE-9C31-4735CD697988}"/>
              </a:ext>
            </a:extLst>
          </p:cNvPr>
          <p:cNvCxnSpPr>
            <a:cxnSpLocks/>
          </p:cNvCxnSpPr>
          <p:nvPr/>
        </p:nvCxnSpPr>
        <p:spPr>
          <a:xfrm>
            <a:off x="6466343" y="4197482"/>
            <a:ext cx="429934" cy="421988"/>
          </a:xfrm>
          <a:prstGeom prst="straightConnector1">
            <a:avLst/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/>
              <p:nvPr/>
            </p:nvSpPr>
            <p:spPr>
              <a:xfrm>
                <a:off x="7770919" y="5358702"/>
                <a:ext cx="3405102" cy="292388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</a:pPr>
                <a:r>
                  <a:rPr lang="en-US" altLang="zh-CN" b="0" spc="10" dirty="0">
                    <a:cs typeface="Carlito"/>
                  </a:rPr>
                  <a:t>A compression scheme for  </a:t>
                </a:r>
                <a14:m>
                  <m:oMath xmlns:m="http://schemas.openxmlformats.org/officeDocument/2006/math">
                    <m:r>
                      <a:rPr lang="en-US" altLang="zh-CN" b="0" i="1" spc="10" smtClean="0">
                        <a:latin typeface="Cambria Math" panose="02040503050406030204" pitchFamily="18" charset="0"/>
                        <a:cs typeface="Carlito"/>
                      </a:rPr>
                      <m:t>𝐺</m:t>
                    </m:r>
                  </m:oMath>
                </a14:m>
                <a:endParaRPr dirty="0">
                  <a:latin typeface="Carlito"/>
                  <a:cs typeface="Carlito"/>
                </a:endParaRPr>
              </a:p>
            </p:txBody>
          </p:sp>
        </mc:Choice>
        <mc:Fallback xmlns="">
          <p:sp>
            <p:nvSpPr>
              <p:cNvPr id="61" name="object 43">
                <a:extLst>
                  <a:ext uri="{FF2B5EF4-FFF2-40B4-BE49-F238E27FC236}">
                    <a16:creationId xmlns:a16="http://schemas.microsoft.com/office/drawing/2014/main" id="{234AD80A-27CE-4245-A9F7-4906B8D50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919" y="5358702"/>
                <a:ext cx="3405102" cy="292388"/>
              </a:xfrm>
              <a:prstGeom prst="rect">
                <a:avLst/>
              </a:prstGeom>
              <a:blipFill>
                <a:blip r:embed="rId3"/>
                <a:stretch>
                  <a:fillRect l="-3943" t="-20833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43">
            <a:extLst>
              <a:ext uri="{FF2B5EF4-FFF2-40B4-BE49-F238E27FC236}">
                <a16:creationId xmlns:a16="http://schemas.microsoft.com/office/drawing/2014/main" id="{D6AE7DA8-92AE-408D-988A-803921E26438}"/>
              </a:ext>
            </a:extLst>
          </p:cNvPr>
          <p:cNvSpPr txBox="1"/>
          <p:nvPr/>
        </p:nvSpPr>
        <p:spPr>
          <a:xfrm>
            <a:off x="7015203" y="5447363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7" name="object 43">
            <a:extLst>
              <a:ext uri="{FF2B5EF4-FFF2-40B4-BE49-F238E27FC236}">
                <a16:creationId xmlns:a16="http://schemas.microsoft.com/office/drawing/2014/main" id="{6B6F89E0-690A-4F3D-BE04-A37799FB18CC}"/>
              </a:ext>
            </a:extLst>
          </p:cNvPr>
          <p:cNvSpPr txBox="1"/>
          <p:nvPr/>
        </p:nvSpPr>
        <p:spPr>
          <a:xfrm>
            <a:off x="8378406" y="4717147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6" name="object 43">
            <a:extLst>
              <a:ext uri="{FF2B5EF4-FFF2-40B4-BE49-F238E27FC236}">
                <a16:creationId xmlns:a16="http://schemas.microsoft.com/office/drawing/2014/main" id="{1963B95F-E77E-4A82-59DF-7961F6E9014E}"/>
              </a:ext>
            </a:extLst>
          </p:cNvPr>
          <p:cNvSpPr txBox="1"/>
          <p:nvPr/>
        </p:nvSpPr>
        <p:spPr>
          <a:xfrm>
            <a:off x="995305" y="2181442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[2,2]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68" name="object 43">
            <a:extLst>
              <a:ext uri="{FF2B5EF4-FFF2-40B4-BE49-F238E27FC236}">
                <a16:creationId xmlns:a16="http://schemas.microsoft.com/office/drawing/2014/main" id="{45178FA4-A3B9-8B7B-109B-FFAD5D528BCE}"/>
              </a:ext>
            </a:extLst>
          </p:cNvPr>
          <p:cNvSpPr txBox="1"/>
          <p:nvPr/>
        </p:nvSpPr>
        <p:spPr>
          <a:xfrm>
            <a:off x="995305" y="2440130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[1,1]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67761-C7EA-1F26-87A7-0F0AD67F8C9A}"/>
              </a:ext>
            </a:extLst>
          </p:cNvPr>
          <p:cNvSpPr txBox="1"/>
          <p:nvPr/>
        </p:nvSpPr>
        <p:spPr>
          <a:xfrm>
            <a:off x="928396" y="1702152"/>
            <a:ext cx="279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Optimization: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B7A0EF4-782F-25AC-E3E2-9E35673AE510}"/>
              </a:ext>
            </a:extLst>
          </p:cNvPr>
          <p:cNvSpPr/>
          <p:nvPr/>
        </p:nvSpPr>
        <p:spPr>
          <a:xfrm>
            <a:off x="1690984" y="2385494"/>
            <a:ext cx="446157" cy="15281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bject 43">
            <a:extLst>
              <a:ext uri="{FF2B5EF4-FFF2-40B4-BE49-F238E27FC236}">
                <a16:creationId xmlns:a16="http://schemas.microsoft.com/office/drawing/2014/main" id="{E7506E66-6942-7E20-8620-59319047587A}"/>
              </a:ext>
            </a:extLst>
          </p:cNvPr>
          <p:cNvSpPr txBox="1"/>
          <p:nvPr/>
        </p:nvSpPr>
        <p:spPr>
          <a:xfrm>
            <a:off x="2254256" y="2261695"/>
            <a:ext cx="5448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altLang="zh-CN" sz="2150" spc="10" dirty="0">
                <a:latin typeface="Carlito"/>
                <a:cs typeface="Carlito"/>
              </a:rPr>
              <a:t>[1,2]</a:t>
            </a:r>
            <a:endParaRPr sz="2150" dirty="0">
              <a:latin typeface="Carlito"/>
              <a:cs typeface="Carlito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0FB08-D20C-6D93-D4CC-5B6FFFE50DE0}"/>
              </a:ext>
            </a:extLst>
          </p:cNvPr>
          <p:cNvSpPr txBox="1"/>
          <p:nvPr/>
        </p:nvSpPr>
        <p:spPr>
          <a:xfrm>
            <a:off x="928396" y="3041769"/>
            <a:ext cx="3662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intervals in the optimal tree cover may not be the smallest when merging intervals are allowed.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Do not need to merge intervals in assignment/exam.</a:t>
            </a:r>
          </a:p>
        </p:txBody>
      </p:sp>
    </p:spTree>
    <p:extLst>
      <p:ext uri="{BB962C8B-B14F-4D97-AF65-F5344CB8AC3E}">
        <p14:creationId xmlns:p14="http://schemas.microsoft.com/office/powerpoint/2010/main" val="2134445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6B3D2-55F2-5C55-9EBD-EBB29230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4451F-3872-4299-A719-1D10F4A178FC}"/>
                  </a:ext>
                </a:extLst>
              </p:cNvPr>
              <p:cNvSpPr txBox="1"/>
              <p:nvPr/>
            </p:nvSpPr>
            <p:spPr>
              <a:xfrm>
                <a:off x="838200" y="1560980"/>
                <a:ext cx="9296400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Query time: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Each vertex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𝑢</m:t>
                    </m:r>
                    <m:r>
                      <a:rPr lang="en-US" altLang="zh-CN" sz="2000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has at most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 intervals. Iterate through them and check if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 is contained by one of them. </a:t>
                </a:r>
                <a:endParaRPr lang="en-US" altLang="zh-CN" sz="2000" b="1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endParaRPr lang="en-US" altLang="zh-CN" sz="2000" b="1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altLang="zh-CN" sz="2000" b="1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Index construction time: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𝑚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The dominating cost: for each non-tree edge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𝑢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, 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𝑣</m:t>
                    </m:r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, attach the intervals of v to u, which takes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 time. The number of non-tree edges is bounded by 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𝑚</m:t>
                    </m:r>
                    <m:r>
                      <a:rPr lang="en-US" altLang="zh-CN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. Thus, the time complexity to build a compression scheme is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×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𝑚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endParaRPr lang="en-US" altLang="zh-CN" sz="2000" b="1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altLang="zh-CN" sz="2000" b="1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Space complexity: </a:t>
                </a:r>
                <a14:m>
                  <m:oMath xmlns:m="http://schemas.openxmlformats.org/officeDocument/2006/math"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𝑂</m:t>
                    </m:r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zh-CN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altLang="zh-CN" sz="2000" kern="0" dirty="0">
                    <a:solidFill>
                      <a:sysClr val="windowText" lastClr="000000"/>
                    </a:solidFill>
                    <a:latin typeface="Arial" charset="0"/>
                    <a:cs typeface="Arial" charset="0"/>
                  </a:rPr>
                  <a:t>In the worst case, the space complexity of a tree cover is the same as the transitive closure, but in practice its storage cost is much smaller. </a:t>
                </a:r>
              </a:p>
              <a:p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  <a:p>
                <a:endParaRPr lang="en-US" altLang="zh-CN" sz="2000" kern="0" dirty="0">
                  <a:solidFill>
                    <a:sysClr val="windowText" lastClr="00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4451F-3872-4299-A719-1D10F4A1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0980"/>
                <a:ext cx="9296400" cy="4708981"/>
              </a:xfrm>
              <a:prstGeom prst="rect">
                <a:avLst/>
              </a:prstGeom>
              <a:blipFill>
                <a:blip r:embed="rId2"/>
                <a:stretch>
                  <a:fillRect l="-721" t="-517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C0DA-C853-21E7-A198-C37D15FD7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9EDB-9181-FFDD-1DE2-50491DF3C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2322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2CBE8C-1A10-898D-2676-85FCA5D0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Cover results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375B2B9-9C9E-2A4A-B0BE-B3D82C593356}"/>
              </a:ext>
            </a:extLst>
          </p:cNvPr>
          <p:cNvSpPr/>
          <p:nvPr/>
        </p:nvSpPr>
        <p:spPr>
          <a:xfrm>
            <a:off x="2758812" y="1889016"/>
            <a:ext cx="5346566" cy="383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ED93-7844-D93C-4B37-73815BBF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69E-4847-8307-6929-5BC7E4D90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9642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Two-Hop Cover</a:t>
            </a:r>
          </a:p>
        </p:txBody>
      </p:sp>
    </p:spTree>
    <p:extLst>
      <p:ext uri="{BB962C8B-B14F-4D97-AF65-F5344CB8AC3E}">
        <p14:creationId xmlns:p14="http://schemas.microsoft.com/office/powerpoint/2010/main" val="3917179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D4A5A9-2062-E627-6767-20D7219E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409136" y="905933"/>
            <a:ext cx="892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45" dirty="0">
                <a:solidFill>
                  <a:srgbClr val="7E7E7E"/>
                </a:solidFill>
                <a:latin typeface="Arial"/>
                <a:cs typeface="Arial"/>
              </a:rPr>
              <a:t>SODA</a:t>
            </a:r>
            <a:r>
              <a:rPr spc="-1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pc="-45" dirty="0">
                <a:solidFill>
                  <a:srgbClr val="7E7E7E"/>
                </a:solidFill>
                <a:latin typeface="Arial"/>
                <a:cs typeface="Arial"/>
              </a:rPr>
              <a:t>‘02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870416" y="1962791"/>
            <a:ext cx="70774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An index which compresses t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ransitive closure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…</a:t>
            </a:r>
            <a:endParaRPr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838200" y="2672056"/>
            <a:ext cx="96127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485140"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Intuition: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i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f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we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 choose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a 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node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 as a </a:t>
            </a:r>
            <a:r>
              <a:rPr sz="2400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center node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, then all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’s  ancestors can reach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’s  descendants.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BE729-F6DA-000B-4B2F-A2317D0BCC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A10637-39AF-0750-C2BF-DAE9CC0E3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47</a:t>
            </a:fld>
            <a:endParaRPr lang="en-A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B1162-5BFE-5294-AB3F-AE20FDFB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</a:t>
            </a:r>
            <a:r>
              <a:rPr lang="en-US" altLang="zh-CN" dirty="0"/>
              <a:t>Cover</a:t>
            </a:r>
            <a:endParaRPr 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906408" y="1456822"/>
            <a:ext cx="70774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An index which compresses t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ransitive closure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…</a:t>
            </a:r>
            <a:endParaRPr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874192" y="2166087"/>
            <a:ext cx="96127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485140">
              <a:spcBef>
                <a:spcPts val="100"/>
              </a:spcBef>
              <a:tabLst>
                <a:tab pos="355600" algn="l"/>
                <a:tab pos="356235" algn="l"/>
              </a:tabLst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Intuition: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i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f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we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 choose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a 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node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 as a </a:t>
            </a:r>
            <a:r>
              <a:rPr sz="2400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center node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, then all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’s  ancestors can reach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u</a:t>
            </a:r>
            <a:r>
              <a:rPr sz="2400" dirty="0">
                <a:latin typeface="Arial" panose="02080604020202020204" pitchFamily="34" charset="0"/>
                <a:cs typeface="Arial" panose="02080604020202020204" pitchFamily="34" charset="0"/>
              </a:rPr>
              <a:t>’s  descendants.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300" y="3105354"/>
            <a:ext cx="9108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 marR="412750">
              <a:spcBef>
                <a:spcPts val="580"/>
              </a:spcBef>
              <a:tabLst>
                <a:tab pos="355600" algn="l"/>
                <a:tab pos="356235" algn="l"/>
              </a:tabLst>
            </a:pPr>
            <a:r>
              <a:rPr lang="en-AU" sz="2400" dirty="0">
                <a:cs typeface="Carlito" panose="020F0502020204030204"/>
              </a:rPr>
              <a:t>Example: So if we choose node 1 as a </a:t>
            </a:r>
            <a:r>
              <a:rPr lang="en-AU" sz="2400" dirty="0" err="1">
                <a:cs typeface="Carlito" panose="020F0502020204030204"/>
              </a:rPr>
              <a:t>center</a:t>
            </a:r>
            <a:r>
              <a:rPr lang="en-AU" sz="2400" dirty="0">
                <a:cs typeface="Carlito" panose="020F0502020204030204"/>
              </a:rPr>
              <a:t> node, each of its ancestors of {0, 2, 3}  can reach any node in its descendants of {4,5}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590800" y="4038600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817435" y="4004315"/>
            <a:ext cx="2458240" cy="2091328"/>
            <a:chOff x="3573699" y="2533198"/>
            <a:chExt cx="2458240" cy="2091328"/>
          </a:xfrm>
        </p:grpSpPr>
        <p:sp>
          <p:nvSpPr>
            <p:cNvPr id="70" name="Oval 69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6" name="Straight Arrow Connector 75"/>
            <p:cNvCxnSpPr>
              <a:stCxn id="70" idx="2"/>
              <a:endCxn id="73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0" idx="1"/>
              <a:endCxn id="74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0" idx="7"/>
              <a:endCxn id="71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1"/>
              <a:endCxn id="74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1" idx="1"/>
              <a:endCxn id="75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2" idx="0"/>
              <a:endCxn id="71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3" idx="0"/>
              <a:endCxn id="74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3" idx="7"/>
              <a:endCxn id="71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4" idx="7"/>
              <a:endCxn id="75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0" idx="0"/>
              <a:endCxn id="75" idx="4"/>
            </p:cNvCxnSpPr>
            <p:nvPr/>
          </p:nvCxnSpPr>
          <p:spPr>
            <a:xfrm flipH="1" flipV="1">
              <a:off x="4801874" y="2914198"/>
              <a:ext cx="72943" cy="1329328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2" idx="1"/>
              <a:endCxn id="74" idx="5"/>
            </p:cNvCxnSpPr>
            <p:nvPr/>
          </p:nvCxnSpPr>
          <p:spPr>
            <a:xfrm flipH="1" flipV="1">
              <a:off x="3898903" y="3493081"/>
              <a:ext cx="1807832" cy="802066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2" idx="1"/>
              <a:endCxn id="75" idx="5"/>
            </p:cNvCxnSpPr>
            <p:nvPr/>
          </p:nvCxnSpPr>
          <p:spPr>
            <a:xfrm flipH="1" flipV="1">
              <a:off x="4936578" y="2858402"/>
              <a:ext cx="770157" cy="1436745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3" idx="7"/>
              <a:endCxn id="75" idx="3"/>
            </p:cNvCxnSpPr>
            <p:nvPr/>
          </p:nvCxnSpPr>
          <p:spPr>
            <a:xfrm flipV="1">
              <a:off x="3899224" y="2858402"/>
              <a:ext cx="767946" cy="1436745"/>
            </a:xfrm>
            <a:prstGeom prst="straightConnector1">
              <a:avLst/>
            </a:prstGeom>
            <a:solidFill>
              <a:srgbClr val="00B050"/>
            </a:solidFill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/>
          <p:cNvCxnSpPr/>
          <p:nvPr/>
        </p:nvCxnSpPr>
        <p:spPr>
          <a:xfrm>
            <a:off x="5562600" y="4964198"/>
            <a:ext cx="946944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923588" y="6314832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Graph 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94360" y="6280422"/>
            <a:ext cx="70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TC(G)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8E04-57FA-B873-0068-15A5F9654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09C20-7059-FB41-EA0F-A223E5545F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48</a:t>
            </a:fld>
            <a:endParaRPr lang="en-A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D2C142-F06B-C06A-2A64-98E2C3B4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/>
              <p:cNvSpPr txBox="1"/>
              <p:nvPr/>
            </p:nvSpPr>
            <p:spPr>
              <a:xfrm>
                <a:off x="838200" y="1679982"/>
                <a:ext cx="10700770" cy="168187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50165" marR="175895">
                  <a:spcBef>
                    <a:spcPts val="95"/>
                  </a:spcBef>
                  <a:tabLst>
                    <a:tab pos="393700" algn="l"/>
                    <a:tab pos="394335" algn="l"/>
                  </a:tabLst>
                </a:pPr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Based on </a:t>
                </a:r>
                <a:r>
                  <a:rPr lang="en-AU" sz="24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that, </a:t>
                </a:r>
                <a:r>
                  <a:rPr lang="en-AU" sz="2400" spc="-15" dirty="0">
                    <a:latin typeface="Arial" panose="02080604020202020204" pitchFamily="34" charset="0"/>
                    <a:cs typeface="Arial" panose="02080604020202020204" pitchFamily="34" charset="0"/>
                  </a:rPr>
                  <a:t>we can </a:t>
                </a:r>
                <a:r>
                  <a:rPr lang="en-AU" sz="2400" spc="-5" dirty="0">
                    <a:solidFill>
                      <a:srgbClr val="FF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label </a:t>
                </a:r>
                <a:r>
                  <a:rPr lang="en-AU" sz="2400" spc="-10" dirty="0">
                    <a:solidFill>
                      <a:srgbClr val="FF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nodes </a:t>
                </a:r>
                <a:r>
                  <a:rPr lang="en-AU" sz="2400" spc="-10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as</a:t>
                </a: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spc="-15" dirty="0">
                    <a:latin typeface="Arial" panose="02080604020202020204" pitchFamily="34" charset="0"/>
                    <a:cs typeface="Arial" panose="02080604020202020204" pitchFamily="34" charset="0"/>
                  </a:rPr>
                  <a:t>follows:</a:t>
                </a:r>
                <a:endParaRPr lang="en-AU" sz="2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each node u is assigned two label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𝑉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𝑜𝑢𝑡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endParaRPr lang="en-AU" sz="2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𝑜𝑢𝑡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  <a:p>
                <a:pPr marL="889000" indent="-355600">
                  <a:spcBef>
                    <a:spcPts val="470"/>
                  </a:spcBef>
                  <a:tabLst>
                    <a:tab pos="482600" algn="l"/>
                    <a:tab pos="847725" algn="l"/>
                  </a:tabLst>
                </a:pPr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–	for each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𝑖𝑛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, it indicates that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 reaches node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Arial"/>
                      </a:rPr>
                      <m:t>𝑢</m:t>
                    </m:r>
                  </m:oMath>
                </a14:m>
                <a:r>
                  <a:rPr lang="en-AU" sz="2400" dirty="0">
                    <a:latin typeface="Arial" panose="02080604020202020204" pitchFamily="34" charset="0"/>
                    <a:cs typeface="Arial" panose="0208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9982"/>
                <a:ext cx="10700770" cy="1681871"/>
              </a:xfrm>
              <a:prstGeom prst="rect">
                <a:avLst/>
              </a:prstGeom>
              <a:blipFill>
                <a:blip r:embed="rId3"/>
                <a:stretch>
                  <a:fillRect l="-1311" t="-4727" b="-10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70970" y="3634388"/>
                <a:ext cx="10058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A 2-hop cover includes two label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AU" sz="2400" spc="-5" dirty="0">
                    <a:latin typeface="Arial" panose="02080604020202020204" pitchFamily="34" charset="0"/>
                    <a:cs typeface="Arial" panose="02080604020202020204" pitchFamily="34" charset="0"/>
                  </a:rPr>
                  <a:t> that can cover all the edges in TC(G)….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70" y="3634388"/>
                <a:ext cx="10058400" cy="830997"/>
              </a:xfrm>
              <a:prstGeom prst="rect">
                <a:avLst/>
              </a:prstGeom>
              <a:blipFill>
                <a:blip r:embed="rId4"/>
                <a:stretch>
                  <a:fillRect l="-970" t="-510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76C4D-DEF8-79D4-48F5-176E145D5F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ADA86-CD84-D6A9-4D18-B506A5C22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49</a:t>
            </a:fld>
            <a:endParaRPr lang="en-A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BAD82-C02F-6A71-F8CB-3BF6FC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25759-1FBF-C4D9-6A74-4C782872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3535"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z="2400" spc="-5" dirty="0">
                <a:ea typeface="Palatino" pitchFamily="2" charset="77"/>
                <a:cs typeface="Carlito" panose="020F0502020204030204"/>
              </a:rPr>
              <a:t>Classical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problem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in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graph</a:t>
            </a:r>
            <a:r>
              <a:rPr lang="en-AU" sz="2400" spc="-20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400" spc="-30" dirty="0">
                <a:ea typeface="Palatino" pitchFamily="2" charset="77"/>
                <a:cs typeface="Carlito" panose="020F0502020204030204"/>
              </a:rPr>
              <a:t>theory.</a:t>
            </a:r>
            <a:endParaRPr lang="en-AU" sz="2400" dirty="0">
              <a:ea typeface="Palatino" pitchFamily="2" charset="77"/>
              <a:cs typeface="Carlito" panose="020F0502020204030204"/>
            </a:endParaRPr>
          </a:p>
          <a:p>
            <a:pPr marL="355600" indent="-343535"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z="2400" spc="-10" dirty="0">
                <a:ea typeface="Palatino" pitchFamily="2" charset="77"/>
                <a:cs typeface="Carlito" panose="020F0502020204030204"/>
              </a:rPr>
              <a:t>Studying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the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influence flow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in </a:t>
            </a:r>
            <a:r>
              <a:rPr lang="en-AU" sz="2400" spc="-5" dirty="0">
                <a:ea typeface="Palatino" pitchFamily="2" charset="77"/>
                <a:cs typeface="Carlito" panose="020F0502020204030204"/>
              </a:rPr>
              <a:t>social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networks.</a:t>
            </a:r>
            <a:endParaRPr lang="en-AU" sz="2400" dirty="0">
              <a:ea typeface="Palatino" pitchFamily="2" charset="77"/>
              <a:cs typeface="Carlito" panose="020F0502020204030204"/>
            </a:endParaRPr>
          </a:p>
          <a:p>
            <a:pPr marL="756285" marR="13335" indent="-287020">
              <a:lnSpc>
                <a:spcPts val="2500"/>
              </a:lnSpc>
              <a:spcBef>
                <a:spcPts val="615"/>
              </a:spcBef>
            </a:pPr>
            <a:r>
              <a:rPr lang="en-AU" sz="2000" dirty="0">
                <a:ea typeface="Palatino" pitchFamily="2" charset="77"/>
                <a:cs typeface="Arial"/>
              </a:rPr>
              <a:t>– </a:t>
            </a:r>
            <a:r>
              <a:rPr lang="en-AU" sz="2000" spc="-25" dirty="0">
                <a:ea typeface="Palatino" pitchFamily="2" charset="77"/>
                <a:cs typeface="Carlito" panose="020F0502020204030204"/>
              </a:rPr>
              <a:t>Even </a:t>
            </a:r>
            <a:r>
              <a:rPr lang="en-AU" sz="2000" spc="-10" dirty="0">
                <a:ea typeface="Palatino" pitchFamily="2" charset="77"/>
                <a:cs typeface="Carlito" panose="020F0502020204030204"/>
              </a:rPr>
              <a:t>undirected graphs </a:t>
            </a:r>
            <a:r>
              <a:rPr lang="en-AU" sz="2000" spc="-5" dirty="0">
                <a:ea typeface="Palatino" pitchFamily="2" charset="77"/>
                <a:cs typeface="Carlito" panose="020F0502020204030204"/>
              </a:rPr>
              <a:t>(</a:t>
            </a:r>
            <a:r>
              <a:rPr lang="en-AU" sz="2000" spc="-5" dirty="0" err="1">
                <a:ea typeface="Palatino" pitchFamily="2" charset="77"/>
                <a:cs typeface="Carlito" panose="020F0502020204030204"/>
              </a:rPr>
              <a:t>facebook</a:t>
            </a:r>
            <a:r>
              <a:rPr lang="en-AU" sz="2000" spc="-5" dirty="0">
                <a:ea typeface="Palatino" pitchFamily="2" charset="77"/>
                <a:cs typeface="Carlito" panose="020F0502020204030204"/>
              </a:rPr>
              <a:t>) </a:t>
            </a:r>
            <a:r>
              <a:rPr lang="en-AU" sz="2000" spc="-10" dirty="0">
                <a:ea typeface="Palatino" pitchFamily="2" charset="77"/>
                <a:cs typeface="Carlito" panose="020F0502020204030204"/>
              </a:rPr>
              <a:t>are </a:t>
            </a:r>
            <a:r>
              <a:rPr lang="en-AU" sz="2000" spc="-15" dirty="0">
                <a:ea typeface="Palatino" pitchFamily="2" charset="77"/>
                <a:cs typeface="Carlito" panose="020F0502020204030204"/>
              </a:rPr>
              <a:t>converted to  </a:t>
            </a:r>
            <a:r>
              <a:rPr lang="en-AU" sz="2000" spc="-10" dirty="0">
                <a:ea typeface="Palatino" pitchFamily="2" charset="77"/>
                <a:cs typeface="Carlito" panose="020F0502020204030204"/>
              </a:rPr>
              <a:t>directed </a:t>
            </a:r>
            <a:r>
              <a:rPr lang="en-AU" sz="2000" spc="-100" dirty="0" err="1">
                <a:ea typeface="Palatino" pitchFamily="2" charset="77"/>
                <a:cs typeface="Carlito" panose="020F0502020204030204"/>
              </a:rPr>
              <a:t>w.r.t</a:t>
            </a:r>
            <a:r>
              <a:rPr lang="en-AU" sz="2000" spc="-100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000" dirty="0">
                <a:ea typeface="Palatino" pitchFamily="2" charset="77"/>
                <a:cs typeface="Carlito" panose="020F0502020204030204"/>
              </a:rPr>
              <a:t>a </a:t>
            </a:r>
            <a:r>
              <a:rPr lang="en-AU" sz="2000" spc="-5" dirty="0">
                <a:ea typeface="Palatino" pitchFamily="2" charset="77"/>
                <a:cs typeface="Carlito" panose="020F0502020204030204"/>
              </a:rPr>
              <a:t>certain </a:t>
            </a:r>
            <a:r>
              <a:rPr lang="en-AU" sz="2000" spc="-10" dirty="0">
                <a:ea typeface="Palatino" pitchFamily="2" charset="77"/>
                <a:cs typeface="Carlito" panose="020F0502020204030204"/>
              </a:rPr>
              <a:t>attribute</a:t>
            </a:r>
            <a:r>
              <a:rPr lang="en-AU" sz="2000" spc="45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000" dirty="0">
                <a:ea typeface="Palatino" pitchFamily="2" charset="77"/>
                <a:cs typeface="Carlito" panose="020F0502020204030204"/>
              </a:rPr>
              <a:t>distribution</a:t>
            </a:r>
          </a:p>
          <a:p>
            <a:pPr marL="355600" marR="89535" indent="-343535">
              <a:lnSpc>
                <a:spcPts val="2880"/>
              </a:lnSpc>
              <a:spcBef>
                <a:spcPts val="7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z="2400" spc="-5" dirty="0">
                <a:ea typeface="Palatino" pitchFamily="2" charset="77"/>
                <a:cs typeface="Carlito" panose="020F0502020204030204"/>
              </a:rPr>
              <a:t>Security: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finding </a:t>
            </a:r>
            <a:r>
              <a:rPr lang="en-AU" sz="2400" spc="-5" dirty="0">
                <a:ea typeface="Palatino" pitchFamily="2" charset="77"/>
                <a:cs typeface="Carlito" panose="020F0502020204030204"/>
              </a:rPr>
              <a:t>possible connections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between</a:t>
            </a:r>
            <a:r>
              <a:rPr lang="zh-CN" altLang="en-US" sz="2400" spc="-10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400" spc="-5" dirty="0">
                <a:ea typeface="Palatino" pitchFamily="2" charset="77"/>
                <a:cs typeface="Carlito" panose="020F0502020204030204"/>
              </a:rPr>
              <a:t>suspects.</a:t>
            </a:r>
            <a:endParaRPr lang="en-AU" sz="2400" dirty="0">
              <a:ea typeface="Palatino" pitchFamily="2" charset="77"/>
              <a:cs typeface="Carlito" panose="020F0502020204030204"/>
            </a:endParaRPr>
          </a:p>
          <a:p>
            <a:pPr marL="355600" marR="5080" indent="-343535">
              <a:lnSpc>
                <a:spcPts val="2880"/>
              </a:lnSpc>
              <a:spcBef>
                <a:spcPts val="7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z="2400" spc="-10" dirty="0">
                <a:ea typeface="Palatino" pitchFamily="2" charset="77"/>
                <a:cs typeface="Carlito" panose="020F0502020204030204"/>
              </a:rPr>
              <a:t>Biological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data: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is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that </a:t>
            </a:r>
            <a:r>
              <a:rPr lang="en-AU" sz="2400" spc="-20" dirty="0">
                <a:ea typeface="Palatino" pitchFamily="2" charset="77"/>
                <a:cs typeface="Carlito" panose="020F0502020204030204"/>
              </a:rPr>
              <a:t>protein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involved</a:t>
            </a:r>
            <a:r>
              <a:rPr lang="zh-CN" altLang="en-US" sz="2400" spc="-15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directly  </a:t>
            </a:r>
            <a:r>
              <a:rPr lang="en-AU" sz="2400" spc="-5" dirty="0">
                <a:ea typeface="Palatino" pitchFamily="2" charset="77"/>
                <a:cs typeface="Carlito" panose="020F0502020204030204"/>
              </a:rPr>
              <a:t>or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indirectly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in the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expression </a:t>
            </a:r>
            <a:r>
              <a:rPr lang="en-AU" sz="2400" spc="-5" dirty="0">
                <a:ea typeface="Palatino" pitchFamily="2" charset="77"/>
                <a:cs typeface="Carlito" panose="020F0502020204030204"/>
              </a:rPr>
              <a:t>of </a:t>
            </a:r>
            <a:r>
              <a:rPr lang="en-AU" sz="2400" dirty="0">
                <a:ea typeface="Palatino" pitchFamily="2" charset="77"/>
                <a:cs typeface="Carlito" panose="020F0502020204030204"/>
              </a:rPr>
              <a:t>a</a:t>
            </a:r>
            <a:r>
              <a:rPr lang="en-AU" sz="2400" spc="5" dirty="0">
                <a:ea typeface="Palatino" pitchFamily="2" charset="77"/>
                <a:cs typeface="Carlito" panose="020F0502020204030204"/>
              </a:rPr>
              <a:t>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gene?</a:t>
            </a:r>
            <a:endParaRPr lang="en-AU" sz="2400" dirty="0">
              <a:ea typeface="Palatino" pitchFamily="2" charset="77"/>
              <a:cs typeface="Carlito" panose="020F0502020204030204"/>
            </a:endParaRPr>
          </a:p>
          <a:p>
            <a:pPr marL="355600" marR="802005" indent="-343535">
              <a:lnSpc>
                <a:spcPts val="288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z="2400" spc="-5" dirty="0">
                <a:ea typeface="Palatino" pitchFamily="2" charset="77"/>
                <a:cs typeface="Carlito" panose="020F0502020204030204"/>
              </a:rPr>
              <a:t>Primitive </a:t>
            </a:r>
            <a:r>
              <a:rPr lang="en-AU" sz="2400" spc="-25" dirty="0">
                <a:ea typeface="Palatino" pitchFamily="2" charset="77"/>
                <a:cs typeface="Carlito" panose="020F0502020204030204"/>
              </a:rPr>
              <a:t>for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many graph </a:t>
            </a:r>
            <a:r>
              <a:rPr lang="en-AU" sz="2400" spc="-20" dirty="0">
                <a:ea typeface="Palatino" pitchFamily="2" charset="77"/>
                <a:cs typeface="Carlito" panose="020F0502020204030204"/>
              </a:rPr>
              <a:t>related </a:t>
            </a:r>
            <a:r>
              <a:rPr lang="en-AU" sz="2400" spc="-15" dirty="0">
                <a:ea typeface="Palatino" pitchFamily="2" charset="77"/>
                <a:cs typeface="Carlito" panose="020F0502020204030204"/>
              </a:rPr>
              <a:t>problems  </a:t>
            </a:r>
            <a:r>
              <a:rPr lang="en-AU" sz="2400" spc="-20" dirty="0">
                <a:ea typeface="Palatino" pitchFamily="2" charset="77"/>
                <a:cs typeface="Carlito" panose="020F0502020204030204"/>
              </a:rPr>
              <a:t>(pattern </a:t>
            </a:r>
            <a:r>
              <a:rPr lang="en-AU" sz="2400" spc="-10" dirty="0">
                <a:ea typeface="Palatino" pitchFamily="2" charset="77"/>
                <a:cs typeface="Carlito" panose="020F0502020204030204"/>
              </a:rPr>
              <a:t>matching).</a:t>
            </a:r>
            <a:endParaRPr lang="en-AU" sz="2400" dirty="0">
              <a:ea typeface="Palatino" pitchFamily="2" charset="77"/>
              <a:cs typeface="Carlito" panose="020F0502020204030204"/>
            </a:endParaRPr>
          </a:p>
          <a:p>
            <a:endParaRPr lang="en-US" sz="2400" dirty="0">
              <a:ea typeface="Palatino" pitchFamily="2" charset="77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7D404-CA81-04C3-552A-BB5A1C7EB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A875E-E719-3494-BE23-8005ABF9E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</a:t>
            </a:fld>
            <a:endParaRPr lang="en-A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4B23-C179-118A-2FA0-09C0B7BA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7335-9938-B891-3C81-3E7D71D8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9375D7-070A-4959-9224-FB5E66F2B1B3}" type="slidenum">
              <a:rPr lang="en-AU" smtClean="0"/>
              <a:pPr/>
              <a:t>50</a:t>
            </a:fld>
            <a:endParaRPr lang="en-AU" dirty="0"/>
          </a:p>
        </p:txBody>
      </p:sp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13852"/>
              </p:ext>
            </p:extLst>
          </p:nvPr>
        </p:nvGraphicFramePr>
        <p:xfrm>
          <a:off x="4130195" y="3214773"/>
          <a:ext cx="6846462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5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1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027120" y="2775253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6">
            <a:extLst>
              <a:ext uri="{FF2B5EF4-FFF2-40B4-BE49-F238E27FC236}">
                <a16:creationId xmlns:a16="http://schemas.microsoft.com/office/drawing/2014/main" id="{5A1CCA2F-59DC-3506-3FC0-15B5D63D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possible 2-hop cover</a:t>
            </a:r>
          </a:p>
        </p:txBody>
      </p:sp>
    </p:spTree>
    <p:extLst>
      <p:ext uri="{BB962C8B-B14F-4D97-AF65-F5344CB8AC3E}">
        <p14:creationId xmlns:p14="http://schemas.microsoft.com/office/powerpoint/2010/main" val="1399420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9D0B2-2D94-FA77-6A3F-3D837278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4F419-6FAF-5D7B-9D34-AED724B8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B724D-5757-92E8-4BB9-32476DDB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51</a:t>
            </a:fld>
            <a:endParaRPr lang="en-AU" dirty="0"/>
          </a:p>
        </p:txBody>
      </p:sp>
      <p:sp>
        <p:nvSpPr>
          <p:cNvPr id="31" name="object 3"/>
          <p:cNvSpPr txBox="1"/>
          <p:nvPr/>
        </p:nvSpPr>
        <p:spPr>
          <a:xfrm>
            <a:off x="838199" y="1690688"/>
            <a:ext cx="8426233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Now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reachability queries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be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answered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using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the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labels: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–	</a:t>
            </a:r>
            <a:r>
              <a:rPr lang="en-AU" sz="2400" kern="0" spc="-4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𝑢 </a:t>
            </a:r>
            <a:r>
              <a:rPr lang="en-AU" sz="2400" kern="0" spc="-2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-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𝑣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  then return true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  then return false</a:t>
            </a:r>
          </a:p>
        </p:txBody>
      </p:sp>
    </p:spTree>
    <p:extLst>
      <p:ext uri="{BB962C8B-B14F-4D97-AF65-F5344CB8AC3E}">
        <p14:creationId xmlns:p14="http://schemas.microsoft.com/office/powerpoint/2010/main" val="113637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CB315-58E5-8320-A388-638D555B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46854-27DF-6790-C2E6-F8ADD295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22T2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60C72-4FA4-B8D0-669F-15967692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52</a:t>
            </a:fld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3"/>
              <p:cNvSpPr txBox="1"/>
              <p:nvPr/>
            </p:nvSpPr>
            <p:spPr>
              <a:xfrm>
                <a:off x="889968" y="1647552"/>
                <a:ext cx="8530582" cy="211596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Now </a:t>
                </a:r>
                <a:r>
                  <a:rPr lang="en-AU" sz="2400" kern="0" spc="-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reachability queries </a:t>
                </a: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can </a:t>
                </a:r>
                <a:r>
                  <a:rPr lang="en-AU" sz="2400" kern="0" spc="-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be </a:t>
                </a: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answered </a:t>
                </a:r>
                <a:r>
                  <a:rPr lang="en-AU" sz="2400" kern="0" spc="-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using </a:t>
                </a:r>
                <a:r>
                  <a:rPr lang="en-AU" sz="2400" kern="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the</a:t>
                </a: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kern="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labels:</a:t>
                </a:r>
              </a:p>
              <a:p>
                <a:pPr marL="495300">
                  <a:spcBef>
                    <a:spcPts val="520"/>
                  </a:spcBef>
                  <a:tabLst>
                    <a:tab pos="781685" algn="l"/>
                  </a:tabLst>
                </a:pPr>
                <a:r>
                  <a:rPr lang="en-AU" sz="2400" kern="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–	</a:t>
                </a:r>
                <a:r>
                  <a:rPr lang="en-AU" sz="2400" kern="0" spc="-4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? </a:t>
                </a:r>
                <a:r>
                  <a:rPr lang="en-AU" sz="2400" kern="0" spc="2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𝑢 </a:t>
                </a:r>
                <a:r>
                  <a:rPr lang="en-AU" sz="2400" kern="0" spc="-22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↝</a:t>
                </a:r>
                <a:r>
                  <a:rPr lang="en-AU" sz="2400" kern="0" spc="-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</a:t>
                </a:r>
                <a:r>
                  <a:rPr lang="en-AU" sz="2400" kern="0" spc="-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𝑣</a:t>
                </a:r>
                <a:endParaRPr lang="en-AU" sz="2400" kern="0" dirty="0">
                  <a:solidFill>
                    <a:sysClr val="windowText" lastClr="000000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495300">
                  <a:spcBef>
                    <a:spcPts val="520"/>
                  </a:spcBef>
                  <a:tabLst>
                    <a:tab pos="781685" algn="l"/>
                  </a:tabLst>
                </a:pP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   if 𝐿</a:t>
                </a:r>
                <a:r>
                  <a:rPr lang="en-AU" sz="2400" kern="0" spc="52" baseline="-1500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𝑜𝑢𝑡</a:t>
                </a: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(𝑢)⋂𝐿</a:t>
                </a:r>
                <a:r>
                  <a:rPr lang="en-AU" sz="2400" kern="0" spc="52" baseline="-1500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𝑖𝑛</a:t>
                </a: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(𝑣) </a:t>
                </a: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≠ ∅  then return true</a:t>
                </a:r>
              </a:p>
              <a:p>
                <a:pPr marL="495300">
                  <a:spcBef>
                    <a:spcPts val="520"/>
                  </a:spcBef>
                  <a:tabLst>
                    <a:tab pos="781685" algn="l"/>
                  </a:tabLst>
                </a:pP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   if </a:t>
                </a: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𝐿</a:t>
                </a:r>
                <a:r>
                  <a:rPr lang="en-AU" sz="2400" kern="0" spc="52" baseline="-1500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𝑜𝑢𝑡</a:t>
                </a: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(𝑢)⋂𝐿</a:t>
                </a:r>
                <a:r>
                  <a:rPr lang="en-AU" sz="2400" kern="0" spc="52" baseline="-1500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𝑖𝑛</a:t>
                </a:r>
                <a:r>
                  <a:rPr lang="en-AU" sz="2400" kern="0" spc="35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(𝑣) </a:t>
                </a:r>
                <a:r>
                  <a:rPr lang="en-AU" sz="24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= ∅  then return false</a:t>
                </a:r>
              </a:p>
              <a:p>
                <a:pPr marL="495300">
                  <a:spcBef>
                    <a:spcPts val="520"/>
                  </a:spcBef>
                  <a:tabLst>
                    <a:tab pos="781685" algn="l"/>
                  </a:tabLst>
                </a:pPr>
                <a:r>
                  <a:rPr lang="en-AU" sz="2400" kern="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– Time complexity is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𝑂</m:t>
                    </m:r>
                    <m:r>
                      <a:rPr lang="en-US" sz="2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(|</m:t>
                    </m:r>
                    <m:sSub>
                      <m:sSubPr>
                        <m:ctrlP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𝑢</m:t>
                        </m:r>
                      </m:e>
                    </m:d>
                    <m:r>
                      <a:rPr lang="en-US" sz="2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|+</m:t>
                    </m:r>
                    <m:r>
                      <a:rPr lang="en-US" sz="24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4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4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r>
                      <a:rPr lang="en-US" sz="24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</m:oMath>
                </a14:m>
                <a:endParaRPr lang="en-AU" sz="2400" kern="0" spc="-10" dirty="0">
                  <a:solidFill>
                    <a:sysClr val="windowText" lastClr="000000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mc:Choice>
        <mc:Fallback xmlns="">
          <p:sp>
            <p:nvSpPr>
              <p:cNvPr id="3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68" y="1647552"/>
                <a:ext cx="8530582" cy="2115964"/>
              </a:xfrm>
              <a:prstGeom prst="rect">
                <a:avLst/>
              </a:prstGeom>
              <a:blipFill>
                <a:blip r:embed="rId2"/>
                <a:stretch>
                  <a:fillRect l="-1787" t="-3458" b="-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DA388B47-318D-C928-337F-D9B1B7708CD3}"/>
                  </a:ext>
                </a:extLst>
              </p:cNvPr>
              <p:cNvSpPr txBox="1"/>
              <p:nvPr/>
            </p:nvSpPr>
            <p:spPr>
              <a:xfrm>
                <a:off x="889967" y="3879929"/>
                <a:ext cx="10313125" cy="198515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:r>
                  <a:rPr lang="en-AU" sz="20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More about time complexity:</a:t>
                </a:r>
              </a:p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𝑂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(|</m:t>
                    </m:r>
                    <m:sSub>
                      <m:sSubPr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|+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</m:oMath>
                </a14:m>
                <a:r>
                  <a:rPr lang="en-AU" sz="20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: Hash table</a:t>
                </a:r>
              </a:p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𝑂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log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⁡(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)|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𝑢</m:t>
                        </m:r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|+</m:t>
                    </m:r>
                    <m:r>
                      <m:rPr>
                        <m:sty m:val="p"/>
                      </m:rPr>
                      <a:rPr lang="en-US" sz="2000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log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⁡(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</m:oMath>
                </a14:m>
                <a:r>
                  <a:rPr lang="en-AU" sz="20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: Sort-merge join</a:t>
                </a:r>
              </a:p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𝑂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min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⁡(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cs typeface="Arial" panose="02080604020202020204" pitchFamily="34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))</m:t>
                    </m:r>
                  </m:oMath>
                </a14:m>
                <a:r>
                  <a:rPr lang="en-AU" sz="20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: Precomputed hash table</a:t>
                </a:r>
              </a:p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𝑂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(|</m:t>
                    </m:r>
                    <m:sSub>
                      <m:sSubPr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𝑢</m:t>
                        </m:r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|+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Arial" panose="0208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|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80604020202020204" pitchFamily="34" charset="0"/>
                      </a:rPr>
                      <m:t>)</m:t>
                    </m:r>
                  </m:oMath>
                </a14:m>
                <a:r>
                  <a:rPr lang="en-AU" sz="2000" kern="0" spc="-10" dirty="0">
                    <a:solidFill>
                      <a:sysClr val="windowText" lastClr="000000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 : Precomputed order + merge join</a:t>
                </a:r>
              </a:p>
              <a:p>
                <a:pPr marL="37465" marR="43180">
                  <a:spcBef>
                    <a:spcPts val="100"/>
                  </a:spcBef>
                  <a:tabLst>
                    <a:tab pos="381000" algn="l"/>
                    <a:tab pos="381635" algn="l"/>
                  </a:tabLst>
                </a:pPr>
                <a:endParaRPr lang="en-AU" sz="2400" kern="0" dirty="0">
                  <a:solidFill>
                    <a:sysClr val="windowText" lastClr="000000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DA388B47-318D-C928-337F-D9B1B770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67" y="3879929"/>
                <a:ext cx="10313125" cy="1985159"/>
              </a:xfrm>
              <a:prstGeom prst="rect">
                <a:avLst/>
              </a:prstGeom>
              <a:blipFill>
                <a:blip r:embed="rId3"/>
                <a:stretch>
                  <a:fillRect l="-1182" t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135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F899CC-0F5D-3672-75DE-41CD0CC5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DB41-E0D5-41A4-D807-CA6C5DD5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3D272-B15F-707E-4C23-2D7D8224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53</a:t>
            </a:fld>
            <a:endParaRPr lang="en-AU" dirty="0"/>
          </a:p>
        </p:txBody>
      </p:sp>
      <p:sp>
        <p:nvSpPr>
          <p:cNvPr id="31" name="object 3"/>
          <p:cNvSpPr txBox="1"/>
          <p:nvPr/>
        </p:nvSpPr>
        <p:spPr>
          <a:xfrm>
            <a:off x="872127" y="1339602"/>
            <a:ext cx="8499358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Now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reachability queries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be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answered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using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the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labels: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–	</a:t>
            </a:r>
            <a:r>
              <a:rPr lang="en-AU" sz="2400" kern="0" spc="-4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𝑢 </a:t>
            </a:r>
            <a:r>
              <a:rPr lang="en-AU" sz="2400" kern="0" spc="-2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-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𝑣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  then return true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  then return false</a:t>
            </a:r>
          </a:p>
        </p:txBody>
      </p:sp>
      <p:graphicFrame>
        <p:nvGraphicFramePr>
          <p:cNvPr id="32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732300"/>
              </p:ext>
            </p:extLst>
          </p:nvPr>
        </p:nvGraphicFramePr>
        <p:xfrm>
          <a:off x="4639733" y="3500965"/>
          <a:ext cx="6926398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4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5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99">
                <a:tc>
                  <a:txBody>
                    <a:bodyPr/>
                    <a:lstStyle/>
                    <a:p>
                      <a:pPr marL="920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30288" y="4491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For example,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5100935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5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77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9519154-80FB-2EFB-4C77-E48F23D4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D7B061-B9EF-D439-518D-543DDE6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EE977-9DC4-1EC4-B34A-813709B9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54</a:t>
            </a:fld>
            <a:endParaRPr lang="en-AU" dirty="0"/>
          </a:p>
        </p:txBody>
      </p:sp>
      <p:sp>
        <p:nvSpPr>
          <p:cNvPr id="31" name="object 3"/>
          <p:cNvSpPr txBox="1"/>
          <p:nvPr/>
        </p:nvSpPr>
        <p:spPr>
          <a:xfrm>
            <a:off x="898888" y="1386384"/>
            <a:ext cx="8486067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Now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reachability queries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be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answered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using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the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labels: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–	</a:t>
            </a:r>
            <a:r>
              <a:rPr lang="en-AU" sz="2400" kern="0" spc="-4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𝑢 </a:t>
            </a:r>
            <a:r>
              <a:rPr lang="en-AU" sz="2400" kern="0" spc="-2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-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𝑣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  then return true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  then return false</a:t>
            </a:r>
          </a:p>
        </p:txBody>
      </p:sp>
      <p:graphicFrame>
        <p:nvGraphicFramePr>
          <p:cNvPr id="32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38750"/>
              </p:ext>
            </p:extLst>
          </p:nvPr>
        </p:nvGraphicFramePr>
        <p:xfrm>
          <a:off x="4572676" y="3500965"/>
          <a:ext cx="6993455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5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99">
                <a:tc>
                  <a:txBody>
                    <a:bodyPr/>
                    <a:lstStyle/>
                    <a:p>
                      <a:pPr marL="920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30288" y="4491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For example,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5100935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5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6944" y="5066803"/>
            <a:ext cx="69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(0)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(5) = {1, 4, 0}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{1, 4, 5}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4956" y="5066802"/>
            <a:ext cx="1283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YES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30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ABA0293-76AE-DCC1-DED2-7B6DC705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7E98DA-A5C9-6566-85E3-35047E10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C43D0-5F8A-006F-BDA9-52AB71CB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55</a:t>
            </a:fld>
            <a:endParaRPr lang="en-AU" dirty="0"/>
          </a:p>
        </p:txBody>
      </p:sp>
      <p:sp>
        <p:nvSpPr>
          <p:cNvPr id="31" name="object 3"/>
          <p:cNvSpPr txBox="1"/>
          <p:nvPr/>
        </p:nvSpPr>
        <p:spPr>
          <a:xfrm>
            <a:off x="907809" y="1340743"/>
            <a:ext cx="8798211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Now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reachability queries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be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answered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using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the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labels: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–	</a:t>
            </a:r>
            <a:r>
              <a:rPr lang="en-AU" sz="2400" kern="0" spc="-4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𝑢 </a:t>
            </a:r>
            <a:r>
              <a:rPr lang="en-AU" sz="2400" kern="0" spc="-2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-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𝑣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  then return true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  then return false</a:t>
            </a:r>
          </a:p>
        </p:txBody>
      </p:sp>
      <p:graphicFrame>
        <p:nvGraphicFramePr>
          <p:cNvPr id="32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28397"/>
              </p:ext>
            </p:extLst>
          </p:nvPr>
        </p:nvGraphicFramePr>
        <p:xfrm>
          <a:off x="4775200" y="3500965"/>
          <a:ext cx="6790932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5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5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99">
                <a:tc>
                  <a:txBody>
                    <a:bodyPr/>
                    <a:lstStyle/>
                    <a:p>
                      <a:pPr marL="920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30288" y="4491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For example,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5100935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5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6944" y="5066803"/>
            <a:ext cx="69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(0)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(5) = {1, 4, 0}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{1, 4, 5}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4956" y="5066802"/>
            <a:ext cx="1283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YES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8911" y="5603934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2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3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C91818-3DB9-43B2-1852-884AC0D3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Cover: Query Processing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5D2570-1868-C615-FA61-A1008F7B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6BA7D8-FF07-19B7-BD0B-702B814C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56</a:t>
            </a:fld>
            <a:endParaRPr lang="en-AU" dirty="0"/>
          </a:p>
        </p:txBody>
      </p:sp>
      <p:sp>
        <p:nvSpPr>
          <p:cNvPr id="31" name="object 3"/>
          <p:cNvSpPr txBox="1"/>
          <p:nvPr/>
        </p:nvSpPr>
        <p:spPr>
          <a:xfrm>
            <a:off x="894429" y="1359989"/>
            <a:ext cx="8842816" cy="1682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Now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reachability queries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be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answered 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using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the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labels: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–	</a:t>
            </a:r>
            <a:r>
              <a:rPr lang="en-AU" sz="2400" kern="0" spc="-4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𝑢 </a:t>
            </a:r>
            <a:r>
              <a:rPr lang="en-AU" sz="2400" kern="0" spc="-22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-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𝑣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  then return true</a:t>
            </a:r>
          </a:p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  if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𝑜𝑢𝑡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(𝑢)⋂𝐿</a:t>
            </a:r>
            <a:r>
              <a:rPr lang="en-AU" sz="2400" kern="0" spc="52" baseline="-1500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𝑖𝑛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(𝑣)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  then return false</a:t>
            </a:r>
          </a:p>
        </p:txBody>
      </p:sp>
      <p:graphicFrame>
        <p:nvGraphicFramePr>
          <p:cNvPr id="32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368704"/>
              </p:ext>
            </p:extLst>
          </p:nvPr>
        </p:nvGraphicFramePr>
        <p:xfrm>
          <a:off x="4572676" y="3500965"/>
          <a:ext cx="6993455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4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5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99">
                <a:tc>
                  <a:txBody>
                    <a:bodyPr/>
                    <a:lstStyle/>
                    <a:p>
                      <a:pPr marL="920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30288" y="4491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465" marR="43180">
              <a:spcBef>
                <a:spcPts val="100"/>
              </a:spcBef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For example,</a:t>
            </a:r>
            <a:endParaRPr lang="en-AU" sz="2400" kern="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5100935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5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6944" y="5066803"/>
            <a:ext cx="69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(0)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(5) = {1, 4, 0}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{1, 4, 5}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≠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4956" y="5066802"/>
            <a:ext cx="1283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YES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08911" y="5596732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2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6944" y="5562600"/>
            <a:ext cx="69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(0)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(2) = {1, 4, 0}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{2}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25000" y="5562599"/>
            <a:ext cx="1134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39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4B23-C179-118A-2FA0-09C0B7BA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7335-9938-B891-3C81-3E7D71D8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9375D7-070A-4959-9224-FB5E66F2B1B3}" type="slidenum">
              <a:rPr lang="en-AU" smtClean="0"/>
              <a:pPr/>
              <a:t>57</a:t>
            </a:fld>
            <a:endParaRPr lang="en-AU" dirty="0"/>
          </a:p>
        </p:txBody>
      </p:sp>
      <p:sp>
        <p:nvSpPr>
          <p:cNvPr id="32" name="Title 6">
            <a:extLst>
              <a:ext uri="{FF2B5EF4-FFF2-40B4-BE49-F238E27FC236}">
                <a16:creationId xmlns:a16="http://schemas.microsoft.com/office/drawing/2014/main" id="{5A1CCA2F-59DC-3506-3FC0-15B5D63D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/>
          <a:lstStyle/>
          <a:p>
            <a:r>
              <a:rPr lang="en-US" dirty="0"/>
              <a:t>2-Hop Cover Index: Minimum VS Minimal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DF2E1-1889-0B1F-F300-349AF75F00F1}"/>
              </a:ext>
            </a:extLst>
          </p:cNvPr>
          <p:cNvSpPr txBox="1"/>
          <p:nvPr/>
        </p:nvSpPr>
        <p:spPr>
          <a:xfrm>
            <a:off x="770466" y="1911443"/>
            <a:ext cx="91440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When we say something is </a:t>
            </a:r>
            <a:r>
              <a:rPr lang="en-US" sz="2000" b="1" dirty="0"/>
              <a:t>minimum</a:t>
            </a:r>
            <a:r>
              <a:rPr lang="en-US" sz="2000" dirty="0"/>
              <a:t>, that means it is the globally smallest.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When we say some thing is </a:t>
            </a:r>
            <a:r>
              <a:rPr lang="en-US" sz="2000" b="1" dirty="0"/>
              <a:t>minimal</a:t>
            </a:r>
            <a:r>
              <a:rPr lang="en-US" sz="2000" dirty="0"/>
              <a:t>, that means it has no redundancy.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CE8D70-0139-1097-E65A-69776DCDE602}"/>
              </a:ext>
            </a:extLst>
          </p:cNvPr>
          <p:cNvSpPr/>
          <p:nvPr/>
        </p:nvSpPr>
        <p:spPr>
          <a:xfrm>
            <a:off x="3967852" y="3105650"/>
            <a:ext cx="3197014" cy="1943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A924A5-EAB3-1B51-CBB9-E295FB647EB4}"/>
              </a:ext>
            </a:extLst>
          </p:cNvPr>
          <p:cNvSpPr/>
          <p:nvPr/>
        </p:nvSpPr>
        <p:spPr>
          <a:xfrm>
            <a:off x="5025340" y="3586743"/>
            <a:ext cx="1964266" cy="9685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CEB6D-5134-7B6C-E0D1-1E48D9993DE0}"/>
              </a:ext>
            </a:extLst>
          </p:cNvPr>
          <p:cNvSpPr txBox="1"/>
          <p:nvPr/>
        </p:nvSpPr>
        <p:spPr>
          <a:xfrm>
            <a:off x="4015127" y="388637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FEB5B-1A1E-6DF5-E34E-2150E7A6335F}"/>
              </a:ext>
            </a:extLst>
          </p:cNvPr>
          <p:cNvSpPr txBox="1"/>
          <p:nvPr/>
        </p:nvSpPr>
        <p:spPr>
          <a:xfrm>
            <a:off x="838200" y="5241308"/>
            <a:ext cx="609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3"/>
                </a:solidFill>
              </a:rPr>
              <a:t>Compute the minimum 2-hop cover index is NP-hard.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A59E0-0874-BB78-C317-A79C54325F7C}"/>
              </a:ext>
            </a:extLst>
          </p:cNvPr>
          <p:cNvSpPr txBox="1"/>
          <p:nvPr/>
        </p:nvSpPr>
        <p:spPr>
          <a:xfrm>
            <a:off x="7665927" y="3655537"/>
            <a:ext cx="3457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Conceptually, using all reachable vertices as the label is also a 2-hop cover inde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x, but it is not minimal.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07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4B23-C179-118A-2FA0-09C0B7BA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7335-9938-B891-3C81-3E7D71D8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9375D7-070A-4959-9224-FB5E66F2B1B3}" type="slidenum">
              <a:rPr lang="en-AU" smtClean="0"/>
              <a:pPr/>
              <a:t>58</a:t>
            </a:fld>
            <a:endParaRPr lang="en-AU" dirty="0"/>
          </a:p>
        </p:txBody>
      </p:sp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725"/>
              </p:ext>
            </p:extLst>
          </p:nvPr>
        </p:nvGraphicFramePr>
        <p:xfrm>
          <a:off x="4573377" y="1646398"/>
          <a:ext cx="6308332" cy="180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5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spc="-5" dirty="0">
                          <a:solidFill>
                            <a:schemeClr val="accent2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spc="-5" dirty="0">
                          <a:solidFill>
                            <a:schemeClr val="accent2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026799" y="2861034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6">
            <a:extLst>
              <a:ext uri="{FF2B5EF4-FFF2-40B4-BE49-F238E27FC236}">
                <a16:creationId xmlns:a16="http://schemas.microsoft.com/office/drawing/2014/main" id="{5A1CCA2F-59DC-3506-3FC0-15B5D63D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/>
          <a:lstStyle/>
          <a:p>
            <a:r>
              <a:rPr lang="en-US" dirty="0"/>
              <a:t>2-Hop Cover: the minimal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16D38-B7E9-232F-927D-4EA47B20CB86}"/>
              </a:ext>
            </a:extLst>
          </p:cNvPr>
          <p:cNvSpPr txBox="1"/>
          <p:nvPr/>
        </p:nvSpPr>
        <p:spPr>
          <a:xfrm>
            <a:off x="6630777" y="3447258"/>
            <a:ext cx="366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Naive Index</a:t>
            </a:r>
          </a:p>
        </p:txBody>
      </p:sp>
      <p:graphicFrame>
        <p:nvGraphicFramePr>
          <p:cNvPr id="23" name="object 40">
            <a:extLst>
              <a:ext uri="{FF2B5EF4-FFF2-40B4-BE49-F238E27FC236}">
                <a16:creationId xmlns:a16="http://schemas.microsoft.com/office/drawing/2014/main" id="{910DA9AF-2CD3-6BD4-6134-D9A421B4D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22179"/>
              </p:ext>
            </p:extLst>
          </p:nvPr>
        </p:nvGraphicFramePr>
        <p:xfrm>
          <a:off x="4531344" y="3876713"/>
          <a:ext cx="6308332" cy="180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5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45168F4-3091-8713-06B8-9339C7CFB029}"/>
              </a:ext>
            </a:extLst>
          </p:cNvPr>
          <p:cNvSpPr txBox="1"/>
          <p:nvPr/>
        </p:nvSpPr>
        <p:spPr>
          <a:xfrm>
            <a:off x="6650267" y="5677573"/>
            <a:ext cx="366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Minimal Index</a:t>
            </a:r>
          </a:p>
        </p:txBody>
      </p:sp>
    </p:spTree>
    <p:extLst>
      <p:ext uri="{BB962C8B-B14F-4D97-AF65-F5344CB8AC3E}">
        <p14:creationId xmlns:p14="http://schemas.microsoft.com/office/powerpoint/2010/main" val="1430164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A4D458-AEF4-07B9-7B8F-71600FF0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Total-order-based 2-Hop Cover</a:t>
            </a:r>
          </a:p>
        </p:txBody>
      </p:sp>
      <p:sp>
        <p:nvSpPr>
          <p:cNvPr id="4" name="object 6"/>
          <p:cNvSpPr txBox="1"/>
          <p:nvPr/>
        </p:nvSpPr>
        <p:spPr>
          <a:xfrm>
            <a:off x="838200" y="1607634"/>
            <a:ext cx="10700770" cy="42030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175895">
              <a:spcBef>
                <a:spcPts val="95"/>
              </a:spcBef>
              <a:tabLst>
                <a:tab pos="393700" algn="l"/>
                <a:tab pos="394335" algn="l"/>
              </a:tabLst>
            </a:pPr>
            <a:r>
              <a:rPr lang="en-AU" sz="2400" spc="-5" dirty="0">
                <a:latin typeface="Arial" panose="02080604020202020204" pitchFamily="34" charset="0"/>
                <a:cs typeface="Arial" panose="02080604020202020204" pitchFamily="34" charset="0"/>
              </a:rPr>
              <a:t>An algorithm to compute a minimal 2-hop cover</a:t>
            </a:r>
          </a:p>
          <a:p>
            <a:pPr marL="50165" marR="175895">
              <a:spcBef>
                <a:spcPts val="95"/>
              </a:spcBef>
              <a:tabLst>
                <a:tab pos="393700" algn="l"/>
                <a:tab pos="394335" algn="l"/>
              </a:tabLst>
            </a:pPr>
            <a:endParaRPr lang="en-US" altLang="zh-CN" sz="2400" spc="-15" dirty="0">
              <a:latin typeface="Carlito" panose="020F0502020204030204"/>
              <a:cs typeface="Carlito" panose="020F0502020204030204"/>
            </a:endParaRPr>
          </a:p>
          <a:p>
            <a:pPr marL="50165" marR="175895">
              <a:spcBef>
                <a:spcPts val="95"/>
              </a:spcBef>
              <a:tabLst>
                <a:tab pos="393700" algn="l"/>
                <a:tab pos="394335" algn="l"/>
              </a:tabLst>
            </a:pPr>
            <a:r>
              <a:rPr lang="en-US" altLang="zh-CN" sz="2400" i="1" spc="-15" dirty="0">
                <a:latin typeface="Carlito" panose="020F0502020204030204"/>
                <a:cs typeface="Carlito" panose="020F0502020204030204"/>
              </a:rPr>
              <a:t>For each node 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u in the graph from high-degree to low-degree:</a:t>
            </a:r>
          </a:p>
          <a:p>
            <a:pPr marL="392430" marR="175895" indent="-36830">
              <a:spcBef>
                <a:spcPts val="95"/>
              </a:spcBef>
              <a:buFont typeface="Arial" panose="02080604020202020204" pitchFamily="34" charset="0"/>
              <a:buChar char="•"/>
              <a:tabLst>
                <a:tab pos="3048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 add u into both L</a:t>
            </a:r>
            <a:r>
              <a:rPr lang="en-AU" sz="2400" i="1" spc="-5" baseline="-25000" dirty="0">
                <a:latin typeface="Carlito" panose="020F0502020204030204"/>
                <a:cs typeface="Carlito" panose="020F0502020204030204"/>
              </a:rPr>
              <a:t>in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(u) and L</a:t>
            </a:r>
            <a:r>
              <a:rPr lang="en-AU" sz="2400" i="1" spc="-5" baseline="-25000" dirty="0">
                <a:latin typeface="Carlito" panose="020F0502020204030204"/>
                <a:cs typeface="Carlito" panose="020F0502020204030204"/>
              </a:rPr>
              <a:t>out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(u);</a:t>
            </a:r>
          </a:p>
          <a:p>
            <a:pPr marL="392430" marR="175895" indent="-36830">
              <a:spcBef>
                <a:spcPts val="95"/>
              </a:spcBef>
              <a:buFont typeface="Arial" panose="02080604020202020204" pitchFamily="34" charset="0"/>
              <a:buChar char="•"/>
              <a:tabLst>
                <a:tab pos="3048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 mark u as processed;</a:t>
            </a:r>
          </a:p>
          <a:p>
            <a:pPr marL="392430" marR="175895" indent="-36830">
              <a:spcBef>
                <a:spcPts val="95"/>
              </a:spcBef>
              <a:buFont typeface="Arial" panose="02080604020202020204" pitchFamily="34" charset="0"/>
              <a:buChar char="•"/>
              <a:tabLst>
                <a:tab pos="3048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 conduct BFS from u and for each reached node w:</a:t>
            </a:r>
          </a:p>
          <a:p>
            <a:pPr marL="812800" marR="175895" lvl="1">
              <a:spcBef>
                <a:spcPts val="95"/>
              </a:spcBef>
              <a:buFont typeface="System Font Regular"/>
              <a:buChar char="-"/>
              <a:tabLst>
                <a:tab pos="4445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if (</a:t>
            </a:r>
            <a:r>
              <a:rPr lang="en-AU" sz="2400" i="1" spc="-5" dirty="0" err="1">
                <a:latin typeface="Carlito" panose="020F0502020204030204"/>
                <a:cs typeface="Carlito" panose="020F0502020204030204"/>
              </a:rPr>
              <a:t>u,w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) has been covered: stop exploring out-</a:t>
            </a:r>
            <a:r>
              <a:rPr lang="en-AU" sz="2400" i="1" spc="-5" dirty="0" err="1">
                <a:latin typeface="Carlito" panose="020F0502020204030204"/>
                <a:cs typeface="Carlito" panose="020F0502020204030204"/>
              </a:rPr>
              <a:t>neighbors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of w;</a:t>
            </a:r>
          </a:p>
          <a:p>
            <a:pPr marL="812800" marR="175895" lvl="1">
              <a:spcBef>
                <a:spcPts val="95"/>
              </a:spcBef>
              <a:buFont typeface="System Font Regular"/>
              <a:buChar char="-"/>
              <a:tabLst>
                <a:tab pos="4445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else: add u into L</a:t>
            </a:r>
            <a:r>
              <a:rPr lang="en-AU" sz="2400" i="1" spc="-5" baseline="-25000" dirty="0">
                <a:latin typeface="Carlito" panose="020F0502020204030204"/>
                <a:cs typeface="Carlito" panose="020F0502020204030204"/>
              </a:rPr>
              <a:t>in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(w);</a:t>
            </a:r>
          </a:p>
          <a:p>
            <a:pPr marL="392430" marR="175895" lvl="1" indent="-36830">
              <a:spcBef>
                <a:spcPts val="95"/>
              </a:spcBef>
              <a:buFont typeface="Arial" panose="02080604020202020204" pitchFamily="34" charset="0"/>
              <a:buChar char="•"/>
              <a:tabLst>
                <a:tab pos="304800" algn="l"/>
              </a:tabLst>
            </a:pPr>
            <a:r>
              <a:rPr lang="en-AU" sz="2400" i="1" spc="-5" dirty="0">
                <a:latin typeface="Carlito" panose="020F0502020204030204"/>
              </a:rPr>
              <a:t>  conduct reverse BFS from u and for each reached node w’:</a:t>
            </a:r>
          </a:p>
          <a:p>
            <a:pPr marL="812800" marR="175895" lvl="1">
              <a:spcBef>
                <a:spcPts val="95"/>
              </a:spcBef>
              <a:buFont typeface="System Font Regular"/>
              <a:buChar char="-"/>
              <a:tabLst>
                <a:tab pos="4445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if (</a:t>
            </a:r>
            <a:r>
              <a:rPr lang="en-AU" sz="2400" i="1" spc="-5" dirty="0" err="1">
                <a:latin typeface="Carlito" panose="020F0502020204030204"/>
                <a:cs typeface="Carlito" panose="020F0502020204030204"/>
              </a:rPr>
              <a:t>w’,u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) has been covered: stop exploring in-</a:t>
            </a:r>
            <a:r>
              <a:rPr lang="en-AU" sz="2400" i="1" spc="-5" dirty="0" err="1">
                <a:latin typeface="Carlito" panose="020F0502020204030204"/>
                <a:cs typeface="Carlito" panose="020F0502020204030204"/>
              </a:rPr>
              <a:t>neighbors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of w’;</a:t>
            </a:r>
          </a:p>
          <a:p>
            <a:pPr marL="812800" marR="175895" lvl="1">
              <a:spcBef>
                <a:spcPts val="95"/>
              </a:spcBef>
              <a:buFont typeface="System Font Regular"/>
              <a:buChar char="-"/>
              <a:tabLst>
                <a:tab pos="444500" algn="l"/>
              </a:tabLst>
            </a:pP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 else: add u into L</a:t>
            </a:r>
            <a:r>
              <a:rPr lang="en-AU" sz="2400" i="1" spc="-5" baseline="-25000" dirty="0">
                <a:latin typeface="Carlito" panose="020F0502020204030204"/>
                <a:cs typeface="Carlito" panose="020F0502020204030204"/>
              </a:rPr>
              <a:t>out</a:t>
            </a:r>
            <a:r>
              <a:rPr lang="en-AU" sz="2400" i="1" spc="-5" dirty="0">
                <a:latin typeface="Carlito" panose="020F0502020204030204"/>
                <a:cs typeface="Carlito" panose="020F0502020204030204"/>
              </a:rPr>
              <a:t>(w’);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7F9E8-D195-E24E-DB3D-8F4A535D2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297E-1B5F-A6B3-21A0-5DD404B18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59</a:t>
            </a:fld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369E3-422F-5AF4-EB8F-8241F82D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Online Approach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">
              <a:spcBef>
                <a:spcPts val="425"/>
              </a:spcBef>
              <a:tabLst>
                <a:tab pos="355600" algn="l"/>
                <a:tab pos="356235" algn="l"/>
              </a:tabLst>
            </a:pPr>
            <a:r>
              <a:rPr lang="en-AU" spc="-5" dirty="0">
                <a:latin typeface="Carlito" panose="020F0502020204030204"/>
                <a:cs typeface="Carlito" panose="020F0502020204030204"/>
              </a:rPr>
              <a:t>Whether or not </a:t>
            </a:r>
            <a:r>
              <a:rPr lang="en-AU" spc="-114" dirty="0" err="1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u</a:t>
            </a:r>
            <a:r>
              <a:rPr lang="en-AU" spc="-114" dirty="0" err="1">
                <a:solidFill>
                  <a:srgbClr val="FF0000"/>
                </a:solidFill>
                <a:latin typeface="Symbola"/>
                <a:cs typeface="Symbola"/>
              </a:rPr>
              <a:t>↝</a:t>
            </a:r>
            <a:r>
              <a:rPr lang="en-AU" spc="-114" dirty="0" err="1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v</a:t>
            </a:r>
            <a:endParaRPr lang="en-AU" dirty="0">
              <a:latin typeface="Carlito" panose="020F0502020204030204"/>
              <a:cs typeface="Carlito" panose="020F0502020204030204"/>
            </a:endParaRPr>
          </a:p>
          <a:p>
            <a:pPr marL="355600" indent="-343535">
              <a:spcBef>
                <a:spcPts val="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pc="-15" dirty="0">
                <a:latin typeface="Carlito" panose="020F0502020204030204"/>
                <a:cs typeface="Carlito" panose="020F0502020204030204"/>
              </a:rPr>
              <a:t>Conduct</a:t>
            </a:r>
            <a:r>
              <a:rPr lang="zh-CN" altLang="en-US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US" altLang="zh-CN" spc="-15" dirty="0">
                <a:latin typeface="Carlito" panose="020F0502020204030204"/>
                <a:cs typeface="Carlito" panose="020F0502020204030204"/>
              </a:rPr>
              <a:t>DFS</a:t>
            </a:r>
            <a:r>
              <a:rPr lang="zh-CN" altLang="en-US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US" altLang="zh-CN" spc="-15" dirty="0">
                <a:latin typeface="Carlito" panose="020F0502020204030204"/>
                <a:cs typeface="Carlito" panose="020F0502020204030204"/>
              </a:rPr>
              <a:t>or</a:t>
            </a:r>
            <a:r>
              <a:rPr lang="zh-CN" altLang="en-US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US" altLang="zh-CN" spc="-15" dirty="0">
                <a:latin typeface="Carlito" panose="020F0502020204030204"/>
                <a:cs typeface="Carlito" panose="020F0502020204030204"/>
              </a:rPr>
              <a:t>BFS</a:t>
            </a:r>
            <a:r>
              <a:rPr lang="zh-CN" altLang="en-US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15" dirty="0">
                <a:latin typeface="Carlito" panose="020F0502020204030204"/>
                <a:cs typeface="Carlito" panose="020F0502020204030204"/>
              </a:rPr>
              <a:t> starting</a:t>
            </a:r>
            <a:r>
              <a:rPr lang="zh-CN" altLang="en-US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20" dirty="0">
                <a:latin typeface="Carlito" panose="020F0502020204030204"/>
                <a:cs typeface="Carlito" panose="020F0502020204030204"/>
              </a:rPr>
              <a:t>from</a:t>
            </a:r>
            <a:r>
              <a:rPr lang="en-AU" spc="12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5" dirty="0">
                <a:latin typeface="Carlito" panose="020F0502020204030204"/>
                <a:cs typeface="Carlito" panose="020F0502020204030204"/>
              </a:rPr>
              <a:t>u</a:t>
            </a:r>
            <a:endParaRPr lang="en-AU" dirty="0">
              <a:latin typeface="Carlito" panose="020F0502020204030204"/>
              <a:cs typeface="Carlito" panose="020F0502020204030204"/>
            </a:endParaRPr>
          </a:p>
          <a:p>
            <a:pPr marL="355600" indent="-343535">
              <a:spcBef>
                <a:spcPts val="3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pc="-5" dirty="0">
                <a:latin typeface="Carlito" panose="020F0502020204030204"/>
                <a:cs typeface="Carlito" panose="020F0502020204030204"/>
              </a:rPr>
              <a:t>if the </a:t>
            </a:r>
            <a:r>
              <a:rPr lang="en-AU" spc="-10" dirty="0">
                <a:latin typeface="Carlito" panose="020F0502020204030204"/>
                <a:cs typeface="Carlito" panose="020F0502020204030204"/>
              </a:rPr>
              <a:t>node </a:t>
            </a:r>
            <a:r>
              <a:rPr lang="en-AU" spc="-5" dirty="0">
                <a:latin typeface="Carlito" panose="020F0502020204030204"/>
                <a:cs typeface="Carlito" panose="020F0502020204030204"/>
              </a:rPr>
              <a:t>v is</a:t>
            </a:r>
            <a:r>
              <a:rPr lang="en-AU" spc="40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15" dirty="0">
                <a:latin typeface="Carlito" panose="020F0502020204030204"/>
                <a:cs typeface="Carlito" panose="020F0502020204030204"/>
              </a:rPr>
              <a:t>discovered:</a:t>
            </a:r>
            <a:endParaRPr lang="en-AU" dirty="0">
              <a:latin typeface="Carlito" panose="020F0502020204030204"/>
              <a:cs typeface="Carlito" panose="020F0502020204030204"/>
            </a:endParaRPr>
          </a:p>
          <a:p>
            <a:pPr marL="469265" lvl="1">
              <a:spcBef>
                <a:spcPts val="320"/>
              </a:spcBef>
              <a:tabLst>
                <a:tab pos="824865" algn="l"/>
                <a:tab pos="825500" algn="l"/>
              </a:tabLst>
            </a:pPr>
            <a:r>
              <a:rPr lang="en-AU" dirty="0">
                <a:latin typeface="Carlito" panose="020F0502020204030204"/>
                <a:cs typeface="Carlito" panose="020F0502020204030204"/>
              </a:rPr>
              <a:t>then </a:t>
            </a:r>
            <a:r>
              <a:rPr lang="en-AU" spc="-15" dirty="0">
                <a:latin typeface="Carlito" panose="020F0502020204030204"/>
                <a:cs typeface="Carlito" panose="020F0502020204030204"/>
              </a:rPr>
              <a:t>stop </a:t>
            </a:r>
            <a:r>
              <a:rPr lang="en-AU" spc="-10" dirty="0">
                <a:latin typeface="Carlito" panose="020F0502020204030204"/>
                <a:cs typeface="Carlito" panose="020F0502020204030204"/>
              </a:rPr>
              <a:t>search, report</a:t>
            </a:r>
            <a:r>
              <a:rPr lang="en-AU" spc="-20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15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YES</a:t>
            </a:r>
            <a:endParaRPr lang="en-AU" dirty="0">
              <a:latin typeface="Carlito" panose="020F0502020204030204"/>
              <a:cs typeface="Carlito" panose="020F0502020204030204"/>
            </a:endParaRPr>
          </a:p>
          <a:p>
            <a:pPr marL="355600" indent="-343535">
              <a:spcBef>
                <a:spcPts val="3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spc="-5" dirty="0">
                <a:latin typeface="Carlito" panose="020F0502020204030204"/>
                <a:cs typeface="Carlito" panose="020F0502020204030204"/>
              </a:rPr>
              <a:t>If </a:t>
            </a:r>
            <a:r>
              <a:rPr lang="en-AU" spc="-10" dirty="0">
                <a:latin typeface="Carlito" panose="020F0502020204030204"/>
                <a:cs typeface="Carlito" panose="020F0502020204030204"/>
              </a:rPr>
              <a:t>the stack</a:t>
            </a:r>
            <a:r>
              <a:rPr lang="en-US" altLang="zh-CN" spc="-10" dirty="0">
                <a:latin typeface="Carlito" panose="020F0502020204030204"/>
                <a:cs typeface="Carlito" panose="020F0502020204030204"/>
              </a:rPr>
              <a:t>/queue</a:t>
            </a:r>
            <a:r>
              <a:rPr lang="en-AU" spc="-10" dirty="0">
                <a:latin typeface="Carlito" panose="020F0502020204030204"/>
                <a:cs typeface="Carlito" panose="020F0502020204030204"/>
              </a:rPr>
              <a:t> is empty: </a:t>
            </a:r>
          </a:p>
          <a:p>
            <a:pPr marL="586000" lvl="1" indent="-343535">
              <a:spcBef>
                <a:spcPts val="3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AU" dirty="0">
                <a:latin typeface="Carlito" panose="020F0502020204030204"/>
                <a:cs typeface="Carlito" panose="020F0502020204030204"/>
              </a:rPr>
              <a:t>then </a:t>
            </a:r>
            <a:r>
              <a:rPr lang="en-AU" spc="-10" dirty="0">
                <a:latin typeface="Carlito" panose="020F0502020204030204"/>
                <a:cs typeface="Carlito" panose="020F0502020204030204"/>
              </a:rPr>
              <a:t>report</a:t>
            </a:r>
            <a:r>
              <a:rPr lang="en-AU" spc="-15" dirty="0">
                <a:latin typeface="Carlito" panose="020F0502020204030204"/>
                <a:cs typeface="Carlito" panose="020F0502020204030204"/>
              </a:rPr>
              <a:t> </a:t>
            </a:r>
            <a:r>
              <a:rPr lang="en-AU" spc="-5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NO</a:t>
            </a:r>
            <a:endParaRPr lang="en-AU"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1818" y="4421200"/>
            <a:ext cx="28187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701800" algn="l"/>
              </a:tabLst>
            </a:pPr>
            <a:r>
              <a:rPr sz="2400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No </a:t>
            </a:r>
            <a:r>
              <a:rPr sz="2400" spc="-10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index </a:t>
            </a:r>
            <a:r>
              <a:rPr sz="2400" dirty="0">
                <a:latin typeface="Carlito" panose="020F0502020204030204"/>
                <a:cs typeface="Carlito" panose="020F0502020204030204"/>
              </a:rPr>
              <a:t>and thus </a:t>
            </a:r>
            <a:r>
              <a:rPr sz="2400" spc="-5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no  </a:t>
            </a:r>
            <a:r>
              <a:rPr sz="2400" spc="-5" dirty="0">
                <a:latin typeface="Carlito" panose="020F0502020204030204"/>
                <a:cs typeface="Carlito" panose="020F0502020204030204"/>
              </a:rPr>
              <a:t>construction</a:t>
            </a:r>
            <a:r>
              <a:rPr sz="2400" spc="-70" dirty="0">
                <a:latin typeface="Carlito" panose="020F0502020204030204"/>
                <a:cs typeface="Carlito" panose="020F0502020204030204"/>
              </a:rPr>
              <a:t> </a:t>
            </a:r>
            <a:r>
              <a:rPr sz="2400" spc="-10" dirty="0">
                <a:latin typeface="Carlito" panose="020F0502020204030204"/>
                <a:cs typeface="Carlito" panose="020F0502020204030204"/>
              </a:rPr>
              <a:t>overhead  </a:t>
            </a:r>
            <a:r>
              <a:rPr sz="2400" dirty="0">
                <a:latin typeface="Carlito" panose="020F0502020204030204"/>
                <a:cs typeface="Carlito" panose="020F0502020204030204"/>
              </a:rPr>
              <a:t>and</a:t>
            </a:r>
            <a:r>
              <a:rPr sz="2400" spc="-5" dirty="0">
                <a:latin typeface="Carlito" panose="020F0502020204030204"/>
                <a:cs typeface="Carlito" panose="020F0502020204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no </a:t>
            </a:r>
            <a:r>
              <a:rPr sz="2400" spc="-15" dirty="0">
                <a:latin typeface="Carlito" panose="020F0502020204030204"/>
                <a:cs typeface="Carlito" panose="020F0502020204030204"/>
              </a:rPr>
              <a:t>extra	</a:t>
            </a:r>
            <a:r>
              <a:rPr sz="2400" spc="-5" dirty="0">
                <a:latin typeface="Carlito" panose="020F0502020204030204"/>
                <a:cs typeface="Carlito" panose="020F0502020204030204"/>
              </a:rPr>
              <a:t>space  consumption</a:t>
            </a:r>
            <a:endParaRPr sz="2400"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5080" y="6044933"/>
            <a:ext cx="1412240" cy="309059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spcBef>
                <a:spcPts val="250"/>
              </a:spcBef>
            </a:pPr>
            <a:r>
              <a:rPr spc="-20" dirty="0">
                <a:latin typeface="Carlito" panose="020F0502020204030204"/>
                <a:cs typeface="Carlito" panose="020F0502020204030204"/>
              </a:rPr>
              <a:t>TOO</a:t>
            </a:r>
            <a:r>
              <a:rPr spc="-25" dirty="0">
                <a:latin typeface="Carlito" panose="020F0502020204030204"/>
                <a:cs typeface="Carlito" panose="020F0502020204030204"/>
              </a:rPr>
              <a:t> </a:t>
            </a:r>
            <a:r>
              <a:rPr dirty="0">
                <a:latin typeface="Carlito" panose="020F0502020204030204"/>
                <a:cs typeface="Carlito" panose="020F0502020204030204"/>
              </a:rPr>
              <a:t>GOOD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35703" y="6033261"/>
            <a:ext cx="1160780" cy="309059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spcBef>
                <a:spcPts val="250"/>
              </a:spcBef>
            </a:pPr>
            <a:r>
              <a:rPr spc="-20" dirty="0">
                <a:latin typeface="Carlito" panose="020F0502020204030204"/>
                <a:cs typeface="Carlito" panose="020F0502020204030204"/>
              </a:rPr>
              <a:t>TOO</a:t>
            </a:r>
            <a:r>
              <a:rPr spc="-30" dirty="0">
                <a:latin typeface="Carlito" panose="020F0502020204030204"/>
                <a:cs typeface="Carlito" panose="020F0502020204030204"/>
              </a:rPr>
              <a:t> </a:t>
            </a:r>
            <a:r>
              <a:rPr spc="-5" dirty="0">
                <a:latin typeface="Carlito" panose="020F0502020204030204"/>
                <a:cs typeface="Carlito" panose="020F0502020204030204"/>
              </a:rPr>
              <a:t>BAD</a:t>
            </a:r>
            <a:endParaRPr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2004" y="4421200"/>
            <a:ext cx="2948179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rlito" panose="020F0502020204030204"/>
                <a:cs typeface="Carlito" panose="020F0502020204030204"/>
              </a:rPr>
              <a:t>Query time</a:t>
            </a:r>
            <a:r>
              <a:rPr sz="2400" dirty="0">
                <a:latin typeface="Carlito" panose="020F0502020204030204"/>
                <a:cs typeface="Carlito" panose="020F0502020204030204"/>
              </a:rPr>
              <a:t>: </a:t>
            </a:r>
            <a:r>
              <a:rPr sz="2400" spc="-5" dirty="0">
                <a:solidFill>
                  <a:srgbClr val="7E7E7E"/>
                </a:solidFill>
                <a:latin typeface="Carlito" panose="020F0502020204030204"/>
                <a:cs typeface="Carlito" panose="020F0502020204030204"/>
              </a:rPr>
              <a:t>O(m+n)</a:t>
            </a:r>
            <a:r>
              <a:rPr sz="2400" spc="-105" dirty="0">
                <a:solidFill>
                  <a:srgbClr val="7E7E7E"/>
                </a:solidFill>
                <a:latin typeface="Carlito" panose="020F0502020204030204"/>
                <a:cs typeface="Carlito" panose="020F0502020204030204"/>
              </a:rPr>
              <a:t> </a:t>
            </a:r>
            <a:r>
              <a:rPr sz="2400" dirty="0">
                <a:latin typeface="Carlito" panose="020F0502020204030204"/>
                <a:cs typeface="Carlito" panose="020F0502020204030204"/>
              </a:rPr>
              <a:t>the  </a:t>
            </a:r>
            <a:r>
              <a:rPr sz="2400" spc="-10" dirty="0">
                <a:latin typeface="Carlito" panose="020F0502020204030204"/>
                <a:cs typeface="Carlito" panose="020F0502020204030204"/>
              </a:rPr>
              <a:t>entire graph </a:t>
            </a:r>
            <a:r>
              <a:rPr lang="en-US" sz="2400" spc="-5" dirty="0">
                <a:latin typeface="Carlito" panose="020F0502020204030204"/>
                <a:cs typeface="Carlito" panose="020F0502020204030204"/>
              </a:rPr>
              <a:t>will</a:t>
            </a:r>
            <a:r>
              <a:rPr sz="2400" spc="-5" dirty="0">
                <a:latin typeface="Carlito" panose="020F0502020204030204"/>
                <a:cs typeface="Carlito" panose="020F0502020204030204"/>
              </a:rPr>
              <a:t> be  </a:t>
            </a:r>
            <a:r>
              <a:rPr sz="2400" spc="-20" dirty="0">
                <a:latin typeface="Carlito" panose="020F0502020204030204"/>
                <a:cs typeface="Carlito" panose="020F0502020204030204"/>
              </a:rPr>
              <a:t>traversed </a:t>
            </a:r>
            <a:r>
              <a:rPr sz="2400" dirty="0">
                <a:latin typeface="Carlito" panose="020F0502020204030204"/>
                <a:cs typeface="Carlito" panose="020F0502020204030204"/>
              </a:rPr>
              <a:t>in the </a:t>
            </a:r>
            <a:r>
              <a:rPr sz="2400" spc="-20" dirty="0">
                <a:latin typeface="Carlito" panose="020F0502020204030204"/>
                <a:cs typeface="Carlito" panose="020F0502020204030204"/>
              </a:rPr>
              <a:t>worst  </a:t>
            </a:r>
            <a:r>
              <a:rPr sz="2400" spc="-5" dirty="0">
                <a:latin typeface="Carlito" panose="020F0502020204030204"/>
                <a:cs typeface="Carlito" panose="020F0502020204030204"/>
              </a:rPr>
              <a:t>case</a:t>
            </a:r>
            <a:endParaRPr sz="2400" dirty="0">
              <a:latin typeface="Carlito" panose="020F0502020204030204"/>
              <a:cs typeface="Carlito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217F2-EE03-04E6-40A1-B9BA3235EA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0025E-A590-A410-3AB6-5B7BD423A3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</a:t>
            </a:fld>
            <a:endParaRPr lang="en-A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3EB9E1-B012-556F-D3E2-E0D1CBF5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 - Example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2DAD6-CC55-EE74-C69D-0ACED348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EA797-1797-46F8-4855-A534BA24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60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37003" y="1546061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After </a:t>
            </a:r>
            <a:r>
              <a:rPr lang="en-AU" sz="2400" spc="-5" dirty="0">
                <a:cs typeface="Carlito" panose="020F0502020204030204"/>
              </a:rPr>
              <a:t>choosing </a:t>
            </a:r>
            <a:r>
              <a:rPr lang="en-AU" sz="2400" spc="-10" dirty="0">
                <a:cs typeface="Carlito" panose="020F0502020204030204"/>
              </a:rPr>
              <a:t>node </a:t>
            </a:r>
            <a:r>
              <a:rPr lang="en-AU" sz="2400" spc="-5" dirty="0">
                <a:cs typeface="Carlito" panose="020F0502020204030204"/>
              </a:rPr>
              <a:t>1,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p:graphicFrame>
        <p:nvGraphicFramePr>
          <p:cNvPr id="26" name="object 40"/>
          <p:cNvGraphicFramePr>
            <a:graphicFrameLocks noGrp="1"/>
          </p:cNvGraphicFramePr>
          <p:nvPr/>
        </p:nvGraphicFramePr>
        <p:xfrm>
          <a:off x="5257800" y="4197986"/>
          <a:ext cx="6308332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rgbClr val="00B05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rgbClr val="00B05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rgbClr val="00B05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1453" y="2987470"/>
                <a:ext cx="35593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3" y="2987470"/>
                <a:ext cx="3559372" cy="461665"/>
              </a:xfrm>
              <a:prstGeom prst="rect">
                <a:avLst/>
              </a:prstGeom>
              <a:blipFill>
                <a:blip r:embed="rId3"/>
                <a:stretch>
                  <a:fillRect l="-51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541453" y="2487230"/>
                <a:ext cx="2043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3" y="2487230"/>
                <a:ext cx="2043252" cy="461665"/>
              </a:xfrm>
              <a:prstGeom prst="rect">
                <a:avLst/>
              </a:prstGeom>
              <a:blipFill>
                <a:blip r:embed="rId4"/>
                <a:stretch>
                  <a:fillRect l="-89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41453" y="2025565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53" y="2025565"/>
                <a:ext cx="2200924" cy="461665"/>
              </a:xfrm>
              <a:prstGeom prst="rect">
                <a:avLst/>
              </a:prstGeom>
              <a:blipFill>
                <a:blip r:embed="rId5"/>
                <a:stretch>
                  <a:fillRect l="-831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31" name="Oval 30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1" idx="2"/>
              <a:endCxn id="34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1" idx="1"/>
              <a:endCxn id="35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7"/>
              <a:endCxn id="32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2" idx="1"/>
              <a:endCxn id="35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1"/>
              <a:endCxn id="36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0"/>
              <a:endCxn id="32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0"/>
              <a:endCxn id="35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4" idx="7"/>
              <a:endCxn id="32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5" idx="7"/>
              <a:endCxn id="36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97E14-0A59-2024-2717-19F0382D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 -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A500-FB64-1C75-687C-195D4235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D214C-0387-7E7E-BECA-342B5F19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61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41463" y="141952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 we choose node </a:t>
            </a:r>
            <a:r>
              <a:rPr lang="en-AU" sz="2400" spc="-5" dirty="0">
                <a:cs typeface="Carlito" panose="020F0502020204030204"/>
              </a:rPr>
              <a:t>4,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616317" y="1877893"/>
                <a:ext cx="213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317" y="1877893"/>
                <a:ext cx="2131994" cy="461665"/>
              </a:xfrm>
              <a:prstGeom prst="rect">
                <a:avLst/>
              </a:prstGeom>
              <a:blipFill>
                <a:blip r:embed="rId3"/>
                <a:stretch>
                  <a:fillRect l="-571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64771" y="2325367"/>
                <a:ext cx="1083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71" y="2325367"/>
                <a:ext cx="1083502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64771" y="2766446"/>
                <a:ext cx="23393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71" y="2766446"/>
                <a:ext cx="233935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601107"/>
              </p:ext>
            </p:extLst>
          </p:nvPr>
        </p:nvGraphicFramePr>
        <p:xfrm>
          <a:off x="5257800" y="4197986"/>
          <a:ext cx="6308332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6E78CA-72E1-F3F3-D0F3-17C43232C58E}"/>
                  </a:ext>
                </a:extLst>
              </p:cNvPr>
              <p:cNvSpPr txBox="1"/>
              <p:nvPr/>
            </p:nvSpPr>
            <p:spPr>
              <a:xfrm>
                <a:off x="5158025" y="2997278"/>
                <a:ext cx="30582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𝑐𝑜𝑣𝑒𝑟𝑒𝑑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𝑐𝑜𝑣𝑒𝑟𝑒𝑑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400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6E78CA-72E1-F3F3-D0F3-17C43232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025" y="2997278"/>
                <a:ext cx="3058273" cy="830997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C34F29-53D2-4C95-5807-3AA67FD8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2-Hop Cover -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8AC9A-CAA2-2244-F5B7-9F316AE1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6D29-84B9-30B2-8491-E1CDBB97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62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33850" y="138376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 we choose node </a:t>
            </a:r>
            <a:r>
              <a:rPr lang="en-AU" sz="2400" spc="-5" dirty="0">
                <a:cs typeface="Carlito" panose="020F0502020204030204"/>
              </a:rPr>
              <a:t>0,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582276" y="1856428"/>
                <a:ext cx="213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276" y="1856428"/>
                <a:ext cx="2131994" cy="461665"/>
              </a:xfrm>
              <a:prstGeom prst="rect">
                <a:avLst/>
              </a:prstGeom>
              <a:blipFill>
                <a:blip r:embed="rId3"/>
                <a:stretch>
                  <a:fillRect l="-86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51213" y="2305066"/>
                <a:ext cx="1083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213" y="2305066"/>
                <a:ext cx="1083502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00466"/>
              </p:ext>
            </p:extLst>
          </p:nvPr>
        </p:nvGraphicFramePr>
        <p:xfrm>
          <a:off x="5257800" y="4197986"/>
          <a:ext cx="6308332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/>
                        </a:rPr>
                        <a:t>{0}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{0}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EB240-1EFB-22A6-6286-3529D87E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80C84-E896-696B-B4CD-CA2D6DC5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63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45923" y="156512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 we choose node </a:t>
            </a:r>
            <a:r>
              <a:rPr lang="en-AU" sz="2400" spc="-5" dirty="0">
                <a:cs typeface="Carlito" panose="020F0502020204030204"/>
              </a:rPr>
              <a:t>3,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660313" y="2026785"/>
                <a:ext cx="213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313" y="2026785"/>
                <a:ext cx="2131994" cy="461665"/>
              </a:xfrm>
              <a:prstGeom prst="rect">
                <a:avLst/>
              </a:prstGeom>
              <a:blipFill>
                <a:blip r:embed="rId3"/>
                <a:stretch>
                  <a:fillRect l="-571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731707"/>
              </p:ext>
            </p:extLst>
          </p:nvPr>
        </p:nvGraphicFramePr>
        <p:xfrm>
          <a:off x="5257800" y="4197986"/>
          <a:ext cx="6308332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{0,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3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6">
            <a:extLst>
              <a:ext uri="{FF2B5EF4-FFF2-40B4-BE49-F238E27FC236}">
                <a16:creationId xmlns:a16="http://schemas.microsoft.com/office/drawing/2014/main" id="{23907468-6F1F-C839-B6A6-6D5C6964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2-Hop Cover - Example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3098B-D9CF-5934-6CD3-A80C4E8FB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E3A2-9B5A-8944-C38B-1D63323D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64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45924" y="1479181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 we choose node </a:t>
            </a:r>
            <a:r>
              <a:rPr lang="en-AU" sz="2400" spc="-5" dirty="0">
                <a:cs typeface="Carlito" panose="020F0502020204030204"/>
              </a:rPr>
              <a:t>3,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874142" y="1929568"/>
                <a:ext cx="213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42" y="1929568"/>
                <a:ext cx="2131994" cy="461665"/>
              </a:xfrm>
              <a:prstGeom prst="rect">
                <a:avLst/>
              </a:prstGeom>
              <a:blipFill>
                <a:blip r:embed="rId3"/>
                <a:stretch>
                  <a:fillRect l="-571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040565"/>
              </p:ext>
            </p:extLst>
          </p:nvPr>
        </p:nvGraphicFramePr>
        <p:xfrm>
          <a:off x="5257800" y="4197986"/>
          <a:ext cx="6507480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6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5924" y="2456277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 we choose node </a:t>
            </a:r>
            <a:r>
              <a:rPr lang="en-AU" sz="2400" spc="-5" dirty="0">
                <a:cs typeface="Carlito" panose="020F0502020204030204"/>
              </a:rPr>
              <a:t>5, </a:t>
            </a:r>
            <a:r>
              <a:rPr lang="en-AU" sz="2400" spc="-15" dirty="0">
                <a:cs typeface="Carlito" panose="020F0502020204030204"/>
              </a:rPr>
              <a:t>we add it at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74142" y="2941446"/>
                <a:ext cx="2131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42" y="2941446"/>
                <a:ext cx="2131994" cy="461665"/>
              </a:xfrm>
              <a:prstGeom prst="rect">
                <a:avLst/>
              </a:prstGeom>
              <a:blipFill>
                <a:blip r:embed="rId4"/>
                <a:stretch>
                  <a:fillRect l="-571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6">
            <a:extLst>
              <a:ext uri="{FF2B5EF4-FFF2-40B4-BE49-F238E27FC236}">
                <a16:creationId xmlns:a16="http://schemas.microsoft.com/office/drawing/2014/main" id="{D46A901C-E312-9DCF-2690-8EB582D9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2-Hop Cover - Example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4B23-C179-118A-2FA0-09C0B7BA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87335-9938-B891-3C81-3E7D71D8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65</a:t>
            </a:fld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54844" y="1279605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000" spc="-10" dirty="0">
                <a:cs typeface="Carlito" panose="020F0502020204030204"/>
              </a:rPr>
              <a:t>Then we choose node </a:t>
            </a:r>
            <a:r>
              <a:rPr lang="en-AU" sz="2000" spc="-5" dirty="0">
                <a:cs typeface="Carlito" panose="020F0502020204030204"/>
              </a:rPr>
              <a:t>3, </a:t>
            </a:r>
            <a:r>
              <a:rPr lang="en-AU" sz="2000" spc="-15" dirty="0">
                <a:cs typeface="Carlito" panose="020F0502020204030204"/>
              </a:rPr>
              <a:t>we add it at</a:t>
            </a:r>
            <a:endParaRPr lang="en-AU" sz="20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950162" y="1656140"/>
                <a:ext cx="1816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62" y="1656140"/>
                <a:ext cx="1816523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43910"/>
              </p:ext>
            </p:extLst>
          </p:nvPr>
        </p:nvGraphicFramePr>
        <p:xfrm>
          <a:off x="5257800" y="4197986"/>
          <a:ext cx="6588760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5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{2}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{0,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4, 5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0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{1}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spc="-5" dirty="0">
                          <a:solidFill>
                            <a:srgbClr val="00B05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{1</a:t>
                      </a:r>
                      <a:r>
                        <a:rPr lang="en-US"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, 3</a:t>
                      </a:r>
                      <a:r>
                        <a:rPr sz="2400" spc="-5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{5}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1902464" y="3784111"/>
            <a:ext cx="2458240" cy="2091328"/>
            <a:chOff x="3573699" y="2533198"/>
            <a:chExt cx="2458240" cy="2091328"/>
          </a:xfrm>
        </p:grpSpPr>
        <p:sp>
          <p:nvSpPr>
            <p:cNvPr id="48" name="Oval 47"/>
            <p:cNvSpPr/>
            <p:nvPr/>
          </p:nvSpPr>
          <p:spPr>
            <a:xfrm>
              <a:off x="4684317" y="4243526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644074" y="3219373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650939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574020" y="4239351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573699" y="3167877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11374" y="2533198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Straight Arrow Connector 53"/>
            <p:cNvCxnSpPr>
              <a:stCxn id="48" idx="2"/>
              <a:endCxn id="51" idx="6"/>
            </p:cNvCxnSpPr>
            <p:nvPr/>
          </p:nvCxnSpPr>
          <p:spPr>
            <a:xfrm flipH="1" flipV="1">
              <a:off x="3955020" y="4429851"/>
              <a:ext cx="729297" cy="4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1"/>
              <a:endCxn id="52" idx="5"/>
            </p:cNvCxnSpPr>
            <p:nvPr/>
          </p:nvCxnSpPr>
          <p:spPr>
            <a:xfrm flipH="1" flipV="1">
              <a:off x="3898903" y="3493081"/>
              <a:ext cx="841210" cy="8062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7"/>
              <a:endCxn id="49" idx="3"/>
            </p:cNvCxnSpPr>
            <p:nvPr/>
          </p:nvCxnSpPr>
          <p:spPr>
            <a:xfrm flipV="1">
              <a:off x="5009521" y="3544577"/>
              <a:ext cx="690349" cy="75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9" idx="1"/>
              <a:endCxn id="52" idx="6"/>
            </p:cNvCxnSpPr>
            <p:nvPr/>
          </p:nvCxnSpPr>
          <p:spPr>
            <a:xfrm flipH="1">
              <a:off x="3954699" y="3275169"/>
              <a:ext cx="1745171" cy="83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9" idx="1"/>
              <a:endCxn id="53" idx="6"/>
            </p:cNvCxnSpPr>
            <p:nvPr/>
          </p:nvCxnSpPr>
          <p:spPr>
            <a:xfrm flipH="1" flipV="1">
              <a:off x="4992374" y="2723698"/>
              <a:ext cx="707496" cy="5514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0" idx="0"/>
              <a:endCxn id="49" idx="4"/>
            </p:cNvCxnSpPr>
            <p:nvPr/>
          </p:nvCxnSpPr>
          <p:spPr>
            <a:xfrm flipH="1" flipV="1">
              <a:off x="5834574" y="3600373"/>
              <a:ext cx="6865" cy="63897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0"/>
              <a:endCxn id="52" idx="4"/>
            </p:cNvCxnSpPr>
            <p:nvPr/>
          </p:nvCxnSpPr>
          <p:spPr>
            <a:xfrm flipH="1" flipV="1">
              <a:off x="3764199" y="3548877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7"/>
              <a:endCxn id="49" idx="2"/>
            </p:cNvCxnSpPr>
            <p:nvPr/>
          </p:nvCxnSpPr>
          <p:spPr>
            <a:xfrm flipV="1">
              <a:off x="3899224" y="3409873"/>
              <a:ext cx="1744850" cy="8852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7"/>
              <a:endCxn id="53" idx="2"/>
            </p:cNvCxnSpPr>
            <p:nvPr/>
          </p:nvCxnSpPr>
          <p:spPr>
            <a:xfrm flipV="1">
              <a:off x="3898903" y="2723698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54844" y="2224459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000" spc="-10" dirty="0">
                <a:cs typeface="Carlito" panose="020F0502020204030204"/>
              </a:rPr>
              <a:t>Then we choose node </a:t>
            </a:r>
            <a:r>
              <a:rPr lang="en-AU" sz="2000" spc="-5" dirty="0">
                <a:cs typeface="Carlito" panose="020F0502020204030204"/>
              </a:rPr>
              <a:t>5, </a:t>
            </a:r>
            <a:r>
              <a:rPr lang="en-AU" sz="2000" spc="-15" dirty="0">
                <a:cs typeface="Carlito" panose="020F0502020204030204"/>
              </a:rPr>
              <a:t>we add it at</a:t>
            </a:r>
            <a:endParaRPr lang="en-AU" sz="20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50162" y="2600994"/>
                <a:ext cx="1816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62" y="2600994"/>
                <a:ext cx="1816523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54844" y="3032205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000" spc="-10" dirty="0">
                <a:cs typeface="Carlito" panose="020F0502020204030204"/>
              </a:rPr>
              <a:t>Finally, we choose node </a:t>
            </a:r>
            <a:r>
              <a:rPr lang="en-AU" sz="2000" spc="-5" dirty="0">
                <a:cs typeface="Carlito" panose="020F0502020204030204"/>
              </a:rPr>
              <a:t>2, </a:t>
            </a:r>
            <a:r>
              <a:rPr lang="en-AU" sz="2000" spc="-15" dirty="0">
                <a:cs typeface="Carlito" panose="020F0502020204030204"/>
              </a:rPr>
              <a:t>we add it at</a:t>
            </a:r>
            <a:endParaRPr lang="en-AU" sz="20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50162" y="3408740"/>
                <a:ext cx="1816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62" y="3408740"/>
                <a:ext cx="1816523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6">
            <a:extLst>
              <a:ext uri="{FF2B5EF4-FFF2-40B4-BE49-F238E27FC236}">
                <a16:creationId xmlns:a16="http://schemas.microsoft.com/office/drawing/2014/main" id="{5A1CCA2F-59DC-3506-3FC0-15B5D63D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2-Hop Cover - Example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46AAE-DB53-A30F-6150-7E900368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F71719-2A8C-784C-A3E1-A42B5FBB7502}"/>
              </a:ext>
            </a:extLst>
          </p:cNvPr>
          <p:cNvGrpSpPr/>
          <p:nvPr/>
        </p:nvGrpSpPr>
        <p:grpSpPr>
          <a:xfrm>
            <a:off x="1400725" y="1828800"/>
            <a:ext cx="2395579" cy="2087153"/>
            <a:chOff x="1400725" y="1828800"/>
            <a:chExt cx="2395579" cy="2087153"/>
          </a:xfrm>
        </p:grpSpPr>
        <p:sp>
          <p:nvSpPr>
            <p:cNvPr id="31" name="Oval 30"/>
            <p:cNvSpPr/>
            <p:nvPr/>
          </p:nvSpPr>
          <p:spPr>
            <a:xfrm>
              <a:off x="3415304" y="351425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415304" y="2460054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01046" y="353495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400725" y="2463479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438400" y="1828800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1" idx="0"/>
              <a:endCxn id="32" idx="4"/>
            </p:cNvCxnSpPr>
            <p:nvPr/>
          </p:nvCxnSpPr>
          <p:spPr>
            <a:xfrm flipV="1">
              <a:off x="3605804" y="2841054"/>
              <a:ext cx="0" cy="6732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4"/>
            </p:cNvCxnSpPr>
            <p:nvPr/>
          </p:nvCxnSpPr>
          <p:spPr>
            <a:xfrm flipV="1">
              <a:off x="1726250" y="2209800"/>
              <a:ext cx="902650" cy="13809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2" idx="1"/>
              <a:endCxn id="36" idx="6"/>
            </p:cNvCxnSpPr>
            <p:nvPr/>
          </p:nvCxnSpPr>
          <p:spPr>
            <a:xfrm flipH="1" flipV="1">
              <a:off x="2819400" y="2019300"/>
              <a:ext cx="651700" cy="4965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0"/>
              <a:endCxn id="35" idx="4"/>
            </p:cNvCxnSpPr>
            <p:nvPr/>
          </p:nvCxnSpPr>
          <p:spPr>
            <a:xfrm flipH="1" flipV="1">
              <a:off x="1591225" y="2844479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4" idx="6"/>
              <a:endCxn id="31" idx="2"/>
            </p:cNvCxnSpPr>
            <p:nvPr/>
          </p:nvCxnSpPr>
          <p:spPr>
            <a:xfrm flipV="1">
              <a:off x="1782046" y="3704758"/>
              <a:ext cx="1633258" cy="206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2"/>
              <a:endCxn id="35" idx="7"/>
            </p:cNvCxnSpPr>
            <p:nvPr/>
          </p:nvCxnSpPr>
          <p:spPr>
            <a:xfrm flipH="1">
              <a:off x="1725929" y="2019300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  <a:stCxn id="32" idx="2"/>
              <a:endCxn id="35" idx="6"/>
            </p:cNvCxnSpPr>
            <p:nvPr/>
          </p:nvCxnSpPr>
          <p:spPr>
            <a:xfrm flipH="1">
              <a:off x="1781725" y="2650554"/>
              <a:ext cx="1633579" cy="34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32" idx="3"/>
            </p:cNvCxnSpPr>
            <p:nvPr/>
          </p:nvCxnSpPr>
          <p:spPr>
            <a:xfrm flipV="1">
              <a:off x="1711886" y="2785258"/>
              <a:ext cx="1759214" cy="8091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3975130" y="2181989"/>
            <a:ext cx="7304491" cy="2162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4665" marR="43180" indent="-457200">
              <a:spcBef>
                <a:spcPts val="100"/>
              </a:spcBef>
              <a:buFont typeface="+mj-lt"/>
              <a:buAutoNum type="arabicPeriod"/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Can you compute the 2-hop cover of this graph?</a:t>
            </a:r>
          </a:p>
          <a:p>
            <a:pPr marL="837565" marR="43180" lvl="1" indent="-342900">
              <a:spcBef>
                <a:spcPts val="100"/>
              </a:spcBef>
              <a:buFont typeface="Arial" panose="02080604020202020204" pitchFamily="34" charset="0"/>
              <a:buChar char="•"/>
              <a:tabLst>
                <a:tab pos="381000" algn="l"/>
                <a:tab pos="381635" algn="l"/>
              </a:tabLst>
            </a:pPr>
            <a:r>
              <a:rPr lang="en-AU" sz="20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Note that you need to process the nodes in the order of 1, 2, 4, 3, 0</a:t>
            </a:r>
          </a:p>
          <a:p>
            <a:pPr marL="494665" marR="43180" lvl="1">
              <a:spcBef>
                <a:spcPts val="100"/>
              </a:spcBef>
              <a:tabLst>
                <a:tab pos="381000" algn="l"/>
                <a:tab pos="381635" algn="l"/>
              </a:tabLst>
            </a:pPr>
            <a:endParaRPr lang="en-AU" sz="2000" kern="0" spc="-10" dirty="0">
              <a:solidFill>
                <a:sysClr val="windowText" lastClr="00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494665" marR="43180" indent="-457200">
              <a:spcBef>
                <a:spcPts val="100"/>
              </a:spcBef>
              <a:buFont typeface="+mj-lt"/>
              <a:buAutoNum type="arabicPeriod"/>
              <a:tabLst>
                <a:tab pos="381000" algn="l"/>
                <a:tab pos="381635" algn="l"/>
              </a:tabLst>
            </a:pP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Based on the computed 2-hop cover, please compute </a:t>
            </a: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2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and </a:t>
            </a: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3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A9FB2-4E39-8928-4577-E0819F9719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C2AEF-26C6-CD85-E540-355921F19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66</a:t>
            </a:fld>
            <a:endParaRPr lang="en-A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/>
        </p:nvGraphicFramePr>
        <p:xfrm>
          <a:off x="4343400" y="4659331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400" dirty="0">
                        <a:solidFill>
                          <a:srgbClr val="00B05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2400" dirty="0">
                        <a:solidFill>
                          <a:srgbClr val="00B05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rlito" panose="020F0502020204030204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rgbClr val="00B050"/>
                        </a:solidFill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740509" y="189316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We start with </a:t>
            </a:r>
            <a:r>
              <a:rPr lang="en-AU" sz="2400" spc="-5" dirty="0">
                <a:cs typeface="Carlito" panose="020F0502020204030204"/>
              </a:rPr>
              <a:t>1 and add it in 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70531" y="3264760"/>
                <a:ext cx="24195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31" y="3264760"/>
                <a:ext cx="2419509" cy="461665"/>
              </a:xfrm>
              <a:prstGeom prst="rect">
                <a:avLst/>
              </a:prstGeom>
              <a:blipFill>
                <a:blip r:embed="rId3"/>
                <a:stretch>
                  <a:fillRect l="-504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470531" y="2731360"/>
                <a:ext cx="2043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31" y="2731360"/>
                <a:ext cx="2043252" cy="461665"/>
              </a:xfrm>
              <a:prstGeom prst="rect">
                <a:avLst/>
              </a:prstGeom>
              <a:blipFill>
                <a:blip r:embed="rId4"/>
                <a:stretch>
                  <a:fillRect l="-595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70531" y="2269695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31" y="2269695"/>
                <a:ext cx="2200924" cy="461665"/>
              </a:xfrm>
              <a:prstGeom prst="rect">
                <a:avLst/>
              </a:prstGeom>
              <a:blipFill>
                <a:blip r:embed="rId5"/>
                <a:stretch>
                  <a:fillRect l="-55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392C244-A431-374A-A6F5-17B173CBAC9E}"/>
              </a:ext>
            </a:extLst>
          </p:cNvPr>
          <p:cNvGrpSpPr/>
          <p:nvPr/>
        </p:nvGrpSpPr>
        <p:grpSpPr>
          <a:xfrm>
            <a:off x="1400725" y="1828800"/>
            <a:ext cx="2395579" cy="2087153"/>
            <a:chOff x="1400725" y="1828800"/>
            <a:chExt cx="2395579" cy="208715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BA05EF-2187-F14E-AD77-1646D04BD4EE}"/>
                </a:ext>
              </a:extLst>
            </p:cNvPr>
            <p:cNvSpPr/>
            <p:nvPr/>
          </p:nvSpPr>
          <p:spPr>
            <a:xfrm>
              <a:off x="3415304" y="3514258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EF2225-68DC-D946-93CC-1D9F336DC573}"/>
                </a:ext>
              </a:extLst>
            </p:cNvPr>
            <p:cNvSpPr/>
            <p:nvPr/>
          </p:nvSpPr>
          <p:spPr>
            <a:xfrm>
              <a:off x="3415304" y="2460054"/>
              <a:ext cx="3810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81FE2AF-600D-D342-B3D3-379E56861177}"/>
                </a:ext>
              </a:extLst>
            </p:cNvPr>
            <p:cNvSpPr/>
            <p:nvPr/>
          </p:nvSpPr>
          <p:spPr>
            <a:xfrm>
              <a:off x="1401046" y="3534953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9F08A2-466B-924F-B3EF-44051308FB3C}"/>
                </a:ext>
              </a:extLst>
            </p:cNvPr>
            <p:cNvSpPr/>
            <p:nvPr/>
          </p:nvSpPr>
          <p:spPr>
            <a:xfrm>
              <a:off x="1400725" y="2463479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215DB8-5116-6D40-9695-8A4CBC15CF26}"/>
                </a:ext>
              </a:extLst>
            </p:cNvPr>
            <p:cNvSpPr/>
            <p:nvPr/>
          </p:nvSpPr>
          <p:spPr>
            <a:xfrm>
              <a:off x="2438400" y="1828800"/>
              <a:ext cx="381000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A775372-D4AE-F045-AB6E-6F71E1B73A9B}"/>
                </a:ext>
              </a:extLst>
            </p:cNvPr>
            <p:cNvCxnSpPr>
              <a:stCxn id="23" idx="0"/>
              <a:endCxn id="24" idx="4"/>
            </p:cNvCxnSpPr>
            <p:nvPr/>
          </p:nvCxnSpPr>
          <p:spPr>
            <a:xfrm flipV="1">
              <a:off x="3605804" y="2841054"/>
              <a:ext cx="0" cy="6732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817C3C-ABA0-7044-98ED-0F00566EFCA7}"/>
                </a:ext>
              </a:extLst>
            </p:cNvPr>
            <p:cNvCxnSpPr>
              <a:stCxn id="25" idx="7"/>
              <a:endCxn id="29" idx="4"/>
            </p:cNvCxnSpPr>
            <p:nvPr/>
          </p:nvCxnSpPr>
          <p:spPr>
            <a:xfrm flipV="1">
              <a:off x="1726250" y="2209800"/>
              <a:ext cx="902650" cy="13809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2DFAEC3-4A69-A74D-938B-1E44ED2A5D19}"/>
                </a:ext>
              </a:extLst>
            </p:cNvPr>
            <p:cNvCxnSpPr>
              <a:stCxn id="24" idx="1"/>
              <a:endCxn id="29" idx="6"/>
            </p:cNvCxnSpPr>
            <p:nvPr/>
          </p:nvCxnSpPr>
          <p:spPr>
            <a:xfrm flipH="1" flipV="1">
              <a:off x="2819400" y="2019300"/>
              <a:ext cx="651700" cy="4965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BF6620-3149-DA46-8BE4-3972D0B8CB3F}"/>
                </a:ext>
              </a:extLst>
            </p:cNvPr>
            <p:cNvCxnSpPr>
              <a:stCxn id="25" idx="0"/>
              <a:endCxn id="28" idx="4"/>
            </p:cNvCxnSpPr>
            <p:nvPr/>
          </p:nvCxnSpPr>
          <p:spPr>
            <a:xfrm flipH="1" flipV="1">
              <a:off x="1591225" y="2844479"/>
              <a:ext cx="321" cy="69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0EC1B9-561F-3B4B-8082-23436425C8FB}"/>
                </a:ext>
              </a:extLst>
            </p:cNvPr>
            <p:cNvCxnSpPr>
              <a:stCxn id="25" idx="6"/>
              <a:endCxn id="23" idx="2"/>
            </p:cNvCxnSpPr>
            <p:nvPr/>
          </p:nvCxnSpPr>
          <p:spPr>
            <a:xfrm flipV="1">
              <a:off x="1782046" y="3704758"/>
              <a:ext cx="1633258" cy="206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56907D0-6ADE-4C40-99D6-E26234EC3F8A}"/>
                </a:ext>
              </a:extLst>
            </p:cNvPr>
            <p:cNvCxnSpPr>
              <a:stCxn id="29" idx="2"/>
              <a:endCxn id="28" idx="7"/>
            </p:cNvCxnSpPr>
            <p:nvPr/>
          </p:nvCxnSpPr>
          <p:spPr>
            <a:xfrm flipH="1">
              <a:off x="1725929" y="2019300"/>
              <a:ext cx="712471" cy="4999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E1A5750-1A69-F240-890C-9BD84A798F63}"/>
                </a:ext>
              </a:extLst>
            </p:cNvPr>
            <p:cNvCxnSpPr>
              <a:cxnSpLocks/>
              <a:stCxn id="24" idx="2"/>
              <a:endCxn id="28" idx="6"/>
            </p:cNvCxnSpPr>
            <p:nvPr/>
          </p:nvCxnSpPr>
          <p:spPr>
            <a:xfrm flipH="1">
              <a:off x="1781725" y="2650554"/>
              <a:ext cx="1633579" cy="34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9E55D9-AA24-0D41-A571-FFB33F7CC48B}"/>
                </a:ext>
              </a:extLst>
            </p:cNvPr>
            <p:cNvCxnSpPr>
              <a:endCxn id="24" idx="3"/>
            </p:cNvCxnSpPr>
            <p:nvPr/>
          </p:nvCxnSpPr>
          <p:spPr>
            <a:xfrm flipV="1">
              <a:off x="1711886" y="2785258"/>
              <a:ext cx="1759214" cy="8091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F516A-E9E2-8F54-1EA8-00B910C4D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AB84D-A63A-D00A-D359-D6EAD6286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67</a:t>
            </a:fld>
            <a:endParaRPr lang="en-AU" dirty="0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BC7E78D0-AAAF-15C4-328D-5F9E34AA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64746"/>
              </p:ext>
            </p:extLst>
          </p:nvPr>
        </p:nvGraphicFramePr>
        <p:xfrm>
          <a:off x="4343400" y="4659331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3415304" y="3514258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415304" y="2460054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401046" y="3534953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0725" y="2463479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1828800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31" idx="0"/>
            <a:endCxn id="32" idx="4"/>
          </p:cNvCxnSpPr>
          <p:nvPr/>
        </p:nvCxnSpPr>
        <p:spPr>
          <a:xfrm flipV="1">
            <a:off x="3605804" y="2841054"/>
            <a:ext cx="0" cy="67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6" idx="4"/>
          </p:cNvCxnSpPr>
          <p:nvPr/>
        </p:nvCxnSpPr>
        <p:spPr>
          <a:xfrm flipV="1">
            <a:off x="1726250" y="2209800"/>
            <a:ext cx="902650" cy="13809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1"/>
            <a:endCxn id="36" idx="6"/>
          </p:cNvCxnSpPr>
          <p:nvPr/>
        </p:nvCxnSpPr>
        <p:spPr>
          <a:xfrm flipH="1" flipV="1">
            <a:off x="2819400" y="2019300"/>
            <a:ext cx="651700" cy="496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  <a:endCxn id="35" idx="4"/>
          </p:cNvCxnSpPr>
          <p:nvPr/>
        </p:nvCxnSpPr>
        <p:spPr>
          <a:xfrm flipH="1" flipV="1">
            <a:off x="1591225" y="2844479"/>
            <a:ext cx="321" cy="690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31" idx="2"/>
          </p:cNvCxnSpPr>
          <p:nvPr/>
        </p:nvCxnSpPr>
        <p:spPr>
          <a:xfrm flipV="1">
            <a:off x="1782046" y="3704758"/>
            <a:ext cx="1633258" cy="20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2"/>
            <a:endCxn id="35" idx="7"/>
          </p:cNvCxnSpPr>
          <p:nvPr/>
        </p:nvCxnSpPr>
        <p:spPr>
          <a:xfrm flipH="1">
            <a:off x="1725929" y="2019300"/>
            <a:ext cx="712471" cy="49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32" idx="2"/>
            <a:endCxn id="35" idx="6"/>
          </p:cNvCxnSpPr>
          <p:nvPr/>
        </p:nvCxnSpPr>
        <p:spPr>
          <a:xfrm flipH="1">
            <a:off x="1781725" y="2650554"/>
            <a:ext cx="1633579" cy="3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2" idx="3"/>
          </p:cNvCxnSpPr>
          <p:nvPr/>
        </p:nvCxnSpPr>
        <p:spPr>
          <a:xfrm flipV="1">
            <a:off x="1711886" y="2785258"/>
            <a:ext cx="1759214" cy="80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05804" y="1998389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Then, we process 2 </a:t>
            </a:r>
            <a:r>
              <a:rPr lang="en-AU" sz="2400" spc="-5" dirty="0">
                <a:cs typeface="Carlito" panose="020F0502020204030204"/>
              </a:rPr>
              <a:t>and add it in 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335826" y="2836589"/>
                <a:ext cx="1091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826" y="2836589"/>
                <a:ext cx="1091517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35826" y="2374924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826" y="2374924"/>
                <a:ext cx="2200924" cy="461665"/>
              </a:xfrm>
              <a:prstGeom prst="rect">
                <a:avLst/>
              </a:prstGeom>
              <a:blipFill>
                <a:blip r:embed="rId4"/>
                <a:stretch>
                  <a:fillRect l="-55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5A644-BB9F-55FF-D08C-DE174D01E0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9C83F-491D-8292-C728-1A7131BBE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68</a:t>
            </a:fld>
            <a:endParaRPr lang="en-AU" dirty="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D4495A7-61FE-6305-E85F-766974C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5955"/>
              </p:ext>
            </p:extLst>
          </p:nvPr>
        </p:nvGraphicFramePr>
        <p:xfrm>
          <a:off x="4343400" y="4659331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4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4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3415304" y="3514258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415304" y="2460054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401046" y="3534953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0725" y="2463479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1828800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31" idx="0"/>
            <a:endCxn id="32" idx="4"/>
          </p:cNvCxnSpPr>
          <p:nvPr/>
        </p:nvCxnSpPr>
        <p:spPr>
          <a:xfrm flipV="1">
            <a:off x="3605804" y="2841054"/>
            <a:ext cx="0" cy="67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6" idx="4"/>
          </p:cNvCxnSpPr>
          <p:nvPr/>
        </p:nvCxnSpPr>
        <p:spPr>
          <a:xfrm flipV="1">
            <a:off x="1726250" y="2209800"/>
            <a:ext cx="902650" cy="13809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1"/>
            <a:endCxn id="36" idx="6"/>
          </p:cNvCxnSpPr>
          <p:nvPr/>
        </p:nvCxnSpPr>
        <p:spPr>
          <a:xfrm flipH="1" flipV="1">
            <a:off x="2819400" y="2019300"/>
            <a:ext cx="651700" cy="496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  <a:endCxn id="35" idx="4"/>
          </p:cNvCxnSpPr>
          <p:nvPr/>
        </p:nvCxnSpPr>
        <p:spPr>
          <a:xfrm flipH="1" flipV="1">
            <a:off x="1591225" y="2844479"/>
            <a:ext cx="321" cy="690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31" idx="2"/>
          </p:cNvCxnSpPr>
          <p:nvPr/>
        </p:nvCxnSpPr>
        <p:spPr>
          <a:xfrm flipV="1">
            <a:off x="1782046" y="3704758"/>
            <a:ext cx="1633258" cy="20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2"/>
            <a:endCxn id="35" idx="7"/>
          </p:cNvCxnSpPr>
          <p:nvPr/>
        </p:nvCxnSpPr>
        <p:spPr>
          <a:xfrm flipH="1">
            <a:off x="1725929" y="2019300"/>
            <a:ext cx="712471" cy="49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32" idx="2"/>
            <a:endCxn id="35" idx="6"/>
          </p:cNvCxnSpPr>
          <p:nvPr/>
        </p:nvCxnSpPr>
        <p:spPr>
          <a:xfrm flipH="1">
            <a:off x="1781725" y="2650554"/>
            <a:ext cx="1633579" cy="3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2" idx="3"/>
          </p:cNvCxnSpPr>
          <p:nvPr/>
        </p:nvCxnSpPr>
        <p:spPr>
          <a:xfrm flipV="1">
            <a:off x="1711886" y="2785258"/>
            <a:ext cx="1759214" cy="80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81940" y="1978967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Then, we process 4 </a:t>
            </a:r>
            <a:r>
              <a:rPr lang="en-AU" sz="2400" spc="-5" dirty="0">
                <a:cs typeface="Carlito" panose="020F0502020204030204"/>
              </a:rPr>
              <a:t>and add it in 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11962" y="2817167"/>
                <a:ext cx="1091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62" y="2817167"/>
                <a:ext cx="1091517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1962" y="2355502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62" y="2355502"/>
                <a:ext cx="2200924" cy="461665"/>
              </a:xfrm>
              <a:prstGeom prst="rect">
                <a:avLst/>
              </a:prstGeom>
              <a:blipFill>
                <a:blip r:embed="rId4"/>
                <a:stretch>
                  <a:fillRect l="-554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B757-CE63-8CAC-9CE5-5415FB005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5F42-DC20-A552-2374-5EA52F645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69</a:t>
            </a:fld>
            <a:endParaRPr lang="en-AU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FCE2A8CF-040C-4F51-4D7D-35C0CAD3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8200" y="1570822"/>
            <a:ext cx="8229600" cy="452596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80604020202020204" pitchFamily="34" charset="0"/>
              <a:buAutoNum type="arabicPeriod"/>
            </a:pPr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Transitive closure</a:t>
            </a:r>
          </a:p>
          <a:p>
            <a:pPr algn="l"/>
            <a:endParaRPr lang="en-US" sz="2000" kern="0" dirty="0">
              <a:solidFill>
                <a:sysClr val="windowText" lastClr="000000"/>
              </a:solidFill>
              <a:cs typeface="Arial" panose="02080604020202020204" pitchFamily="34" charset="0"/>
            </a:endParaRPr>
          </a:p>
          <a:p>
            <a:pPr lvl="1"/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Run the Floyd-</a:t>
            </a:r>
            <a:r>
              <a:rPr lang="en-US" sz="2000" kern="0" dirty="0" err="1">
                <a:solidFill>
                  <a:sysClr val="windowText" lastClr="000000"/>
                </a:solidFill>
                <a:cs typeface="Arial" panose="02080604020202020204" pitchFamily="34" charset="0"/>
              </a:rPr>
              <a:t>Warshall</a:t>
            </a:r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 algorithm and store all possible query results in a matrix. </a:t>
            </a:r>
          </a:p>
          <a:p>
            <a:pPr marL="342900" lvl="1" indent="-342900">
              <a:buFont typeface="Arial" panose="02080604020202020204" pitchFamily="34" charset="0"/>
              <a:buAutoNum type="arabicPeriod"/>
            </a:pPr>
            <a:endParaRPr lang="en-US" sz="2000" kern="0" dirty="0">
              <a:solidFill>
                <a:sysClr val="windowText" lastClr="000000"/>
              </a:solidFill>
              <a:cs typeface="Arial" panose="0208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Tree cover (DAG)</a:t>
            </a:r>
          </a:p>
          <a:p>
            <a:pPr marL="342900" indent="-342900">
              <a:buFont typeface="+mj-lt"/>
              <a:buAutoNum type="arabicPeriod" startAt="2"/>
            </a:pPr>
            <a:endParaRPr lang="en-US" sz="2000" kern="0" dirty="0">
              <a:solidFill>
                <a:sysClr val="windowText" lastClr="000000"/>
              </a:solidFill>
              <a:cs typeface="Arial" panose="02080604020202020204" pitchFamily="34" charset="0"/>
            </a:endParaRPr>
          </a:p>
          <a:p>
            <a:pPr lvl="1"/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Use spanning trees to store the reachability information that is originally stored in transitive closure in hierarchy. </a:t>
            </a:r>
          </a:p>
          <a:p>
            <a:pPr lvl="1"/>
            <a:endParaRPr lang="en-US" sz="2000" kern="0" dirty="0">
              <a:solidFill>
                <a:sysClr val="windowText" lastClr="000000"/>
              </a:solidFill>
              <a:cs typeface="Arial" panose="02080604020202020204" pitchFamily="34" charset="0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en-US" altLang="zh-CN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2-hop labeling</a:t>
            </a:r>
          </a:p>
          <a:p>
            <a:pPr marL="0" lvl="1"/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       </a:t>
            </a:r>
          </a:p>
          <a:p>
            <a:pPr lvl="1"/>
            <a:r>
              <a:rPr lang="en-US" sz="2000" kern="0" dirty="0">
                <a:solidFill>
                  <a:sysClr val="windowText" lastClr="000000"/>
                </a:solidFill>
                <a:cs typeface="Arial" panose="02080604020202020204" pitchFamily="34" charset="0"/>
              </a:rPr>
              <a:t>For each node in the graph, assign two label sets for it to store the reachability information that is originally stored in transitive closure.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57300-A8DF-C285-05BD-814361D8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Index-based methods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B4530-BB49-09C0-7811-37468C689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0D826-C29B-CB0B-C341-F45724568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</a:t>
            </a:fld>
            <a:endParaRPr lang="en-AU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203481"/>
              </p:ext>
            </p:extLst>
          </p:nvPr>
        </p:nvGraphicFramePr>
        <p:xfrm>
          <a:off x="4343400" y="4659331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3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{3}</a:t>
                      </a:r>
                      <a:endParaRPr sz="2400" dirty="0">
                        <a:solidFill>
                          <a:srgbClr val="00B050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3415304" y="3514258"/>
            <a:ext cx="381000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415304" y="2460054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401046" y="3534953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0725" y="2463479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1828800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31" idx="0"/>
            <a:endCxn id="32" idx="4"/>
          </p:cNvCxnSpPr>
          <p:nvPr/>
        </p:nvCxnSpPr>
        <p:spPr>
          <a:xfrm flipV="1">
            <a:off x="3605804" y="2841054"/>
            <a:ext cx="0" cy="67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6" idx="4"/>
          </p:cNvCxnSpPr>
          <p:nvPr/>
        </p:nvCxnSpPr>
        <p:spPr>
          <a:xfrm flipV="1">
            <a:off x="1726250" y="2209800"/>
            <a:ext cx="902650" cy="13809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1"/>
            <a:endCxn id="36" idx="6"/>
          </p:cNvCxnSpPr>
          <p:nvPr/>
        </p:nvCxnSpPr>
        <p:spPr>
          <a:xfrm flipH="1" flipV="1">
            <a:off x="2819400" y="2019300"/>
            <a:ext cx="651700" cy="496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  <a:endCxn id="35" idx="4"/>
          </p:cNvCxnSpPr>
          <p:nvPr/>
        </p:nvCxnSpPr>
        <p:spPr>
          <a:xfrm flipH="1" flipV="1">
            <a:off x="1591225" y="2844479"/>
            <a:ext cx="321" cy="690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31" idx="2"/>
          </p:cNvCxnSpPr>
          <p:nvPr/>
        </p:nvCxnSpPr>
        <p:spPr>
          <a:xfrm flipV="1">
            <a:off x="1782046" y="3704758"/>
            <a:ext cx="1633258" cy="20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2"/>
            <a:endCxn id="35" idx="7"/>
          </p:cNvCxnSpPr>
          <p:nvPr/>
        </p:nvCxnSpPr>
        <p:spPr>
          <a:xfrm flipH="1">
            <a:off x="1725929" y="2019300"/>
            <a:ext cx="712471" cy="49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32" idx="2"/>
            <a:endCxn id="35" idx="6"/>
          </p:cNvCxnSpPr>
          <p:nvPr/>
        </p:nvCxnSpPr>
        <p:spPr>
          <a:xfrm flipH="1">
            <a:off x="1781725" y="2650554"/>
            <a:ext cx="1633579" cy="3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2" idx="3"/>
          </p:cNvCxnSpPr>
          <p:nvPr/>
        </p:nvCxnSpPr>
        <p:spPr>
          <a:xfrm flipV="1">
            <a:off x="1711886" y="2785258"/>
            <a:ext cx="1759214" cy="80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33800" y="2016172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Then, we process 3 </a:t>
            </a:r>
            <a:r>
              <a:rPr lang="en-AU" sz="2400" spc="-5" dirty="0">
                <a:cs typeface="Carlito" panose="020F0502020204030204"/>
              </a:rPr>
              <a:t>and add it in 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63822" y="2392707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22" y="2392707"/>
                <a:ext cx="2200924" cy="461665"/>
              </a:xfrm>
              <a:prstGeom prst="rect">
                <a:avLst/>
              </a:prstGeom>
              <a:blipFill>
                <a:blip r:embed="rId3"/>
                <a:stretch>
                  <a:fillRect l="-55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0F0EB-A004-1CE1-3DE4-C97078A9E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5DD5B-8CE1-E1E8-359D-8EF8372E0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70</a:t>
            </a:fld>
            <a:endParaRPr lang="en-AU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68C6B07F-0D66-30B4-49F6-B49309D3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944212"/>
              </p:ext>
            </p:extLst>
          </p:nvPr>
        </p:nvGraphicFramePr>
        <p:xfrm>
          <a:off x="4343400" y="4659331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Times New Roman"/>
                        </a:rPr>
                        <a:t>0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  <a:latin typeface="+mn-lt"/>
                          <a:cs typeface="Carlito" panose="020F0502020204030204"/>
                        </a:rPr>
                        <a:t>0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val 30"/>
          <p:cNvSpPr/>
          <p:nvPr/>
        </p:nvSpPr>
        <p:spPr>
          <a:xfrm>
            <a:off x="3415304" y="3514258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415304" y="2460054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401046" y="3534953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0725" y="2463479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438400" y="1828800"/>
            <a:ext cx="381000" cy="381000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Arrow Connector 38"/>
          <p:cNvCxnSpPr>
            <a:stCxn id="31" idx="0"/>
            <a:endCxn id="32" idx="4"/>
          </p:cNvCxnSpPr>
          <p:nvPr/>
        </p:nvCxnSpPr>
        <p:spPr>
          <a:xfrm flipV="1">
            <a:off x="3605804" y="2841054"/>
            <a:ext cx="0" cy="67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6" idx="4"/>
          </p:cNvCxnSpPr>
          <p:nvPr/>
        </p:nvCxnSpPr>
        <p:spPr>
          <a:xfrm flipV="1">
            <a:off x="1726250" y="2209800"/>
            <a:ext cx="902650" cy="13809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1"/>
            <a:endCxn id="36" idx="6"/>
          </p:cNvCxnSpPr>
          <p:nvPr/>
        </p:nvCxnSpPr>
        <p:spPr>
          <a:xfrm flipH="1" flipV="1">
            <a:off x="2819400" y="2019300"/>
            <a:ext cx="651700" cy="496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  <a:endCxn id="35" idx="4"/>
          </p:cNvCxnSpPr>
          <p:nvPr/>
        </p:nvCxnSpPr>
        <p:spPr>
          <a:xfrm flipH="1" flipV="1">
            <a:off x="1591225" y="2844479"/>
            <a:ext cx="321" cy="690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6"/>
            <a:endCxn id="31" idx="2"/>
          </p:cNvCxnSpPr>
          <p:nvPr/>
        </p:nvCxnSpPr>
        <p:spPr>
          <a:xfrm flipV="1">
            <a:off x="1782046" y="3704758"/>
            <a:ext cx="1633258" cy="20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6" idx="2"/>
            <a:endCxn id="35" idx="7"/>
          </p:cNvCxnSpPr>
          <p:nvPr/>
        </p:nvCxnSpPr>
        <p:spPr>
          <a:xfrm flipH="1">
            <a:off x="1725929" y="2019300"/>
            <a:ext cx="712471" cy="49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32" idx="2"/>
            <a:endCxn id="35" idx="6"/>
          </p:cNvCxnSpPr>
          <p:nvPr/>
        </p:nvCxnSpPr>
        <p:spPr>
          <a:xfrm flipH="1">
            <a:off x="1781725" y="2650554"/>
            <a:ext cx="1633579" cy="3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2" idx="3"/>
          </p:cNvCxnSpPr>
          <p:nvPr/>
        </p:nvCxnSpPr>
        <p:spPr>
          <a:xfrm flipV="1">
            <a:off x="1711886" y="2785258"/>
            <a:ext cx="1759214" cy="80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11208" y="18288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>
              <a:spcBef>
                <a:spcPts val="455"/>
              </a:spcBef>
              <a:tabLst>
                <a:tab pos="794385" algn="l"/>
              </a:tabLst>
            </a:pPr>
            <a:r>
              <a:rPr lang="en-AU" sz="2400" spc="-10" dirty="0">
                <a:cs typeface="Carlito" panose="020F0502020204030204"/>
              </a:rPr>
              <a:t>Then, we process 0 </a:t>
            </a:r>
            <a:r>
              <a:rPr lang="en-AU" sz="2400" spc="-5" dirty="0">
                <a:cs typeface="Carlito" panose="020F0502020204030204"/>
              </a:rPr>
              <a:t>and add it in </a:t>
            </a:r>
            <a:endParaRPr lang="en-AU" sz="2400" dirty="0">
              <a:cs typeface="Carlito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41230" y="2205335"/>
                <a:ext cx="2200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230" y="2205335"/>
                <a:ext cx="2200924" cy="461665"/>
              </a:xfrm>
              <a:prstGeom prst="rect">
                <a:avLst/>
              </a:prstGeom>
              <a:blipFill>
                <a:blip r:embed="rId3"/>
                <a:stretch>
                  <a:fillRect l="-83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E59A4-9A47-E387-4F2D-C9E496A951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004C9-9FC0-B9C8-9B47-049D87827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71</a:t>
            </a:fld>
            <a:endParaRPr lang="en-AU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B593FCB-9E8B-6E2E-B158-21F1A067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8077"/>
              </p:ext>
            </p:extLst>
          </p:nvPr>
        </p:nvGraphicFramePr>
        <p:xfrm>
          <a:off x="2719662" y="1524000"/>
          <a:ext cx="6752676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0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1</a:t>
                      </a:r>
                      <a:endParaRPr sz="2400" dirty="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2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3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 panose="020F0502020204030204"/>
                          <a:cs typeface="Carlito" panose="020F0502020204030204"/>
                        </a:rPr>
                        <a:t>4</a:t>
                      </a:r>
                      <a:endParaRPr sz="2400">
                        <a:latin typeface="Carlito" panose="020F0502020204030204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in</a:t>
                      </a:r>
                      <a:endParaRPr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{2, 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{2}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4, 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207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spc="-7" baseline="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L</a:t>
                      </a:r>
                      <a:r>
                        <a:rPr lang="en-US" sz="2400" spc="-7" baseline="-25000" dirty="0">
                          <a:latin typeface="Arial" panose="02080604020202020204" pitchFamily="34" charset="0"/>
                          <a:cs typeface="Arial" panose="02080604020202020204" pitchFamily="34" charset="0"/>
                        </a:rPr>
                        <a:t>out</a:t>
                      </a:r>
                      <a:endParaRPr lang="en-US" sz="2400" baseline="0" dirty="0">
                        <a:latin typeface="Arial" panose="02080604020202020204" pitchFamily="34" charset="0"/>
                        <a:cs typeface="Arial" panose="02080604020202020204" pitchFamily="34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0}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{1}</a:t>
                      </a: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{1, 2}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{3}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  <a:cs typeface="Carlito" panose="020F0502020204030204"/>
                        </a:rPr>
                        <a:t>{4}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cs typeface="Carlito" panose="020F0502020204030204"/>
                      </a:endParaRPr>
                    </a:p>
                  </a:txBody>
                  <a:tcPr marL="0" marR="0" marT="317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676400" y="3883505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0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2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344" y="3849373"/>
            <a:ext cx="549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(0)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(2) = {1, 0}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{2} 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=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37356" y="3849372"/>
            <a:ext cx="1134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NO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6400" y="4572000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? </a:t>
            </a:r>
            <a:r>
              <a:rPr lang="en-AU" sz="2400" kern="0" spc="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 </a:t>
            </a:r>
            <a:r>
              <a:rPr lang="en-AU" sz="2400" kern="0" spc="-22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↝</a:t>
            </a:r>
            <a:r>
              <a:rPr lang="en-AU" sz="2400" kern="0" spc="-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3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9344" y="4537868"/>
            <a:ext cx="549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out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(1)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L</a:t>
            </a:r>
            <a:r>
              <a:rPr lang="en-US" sz="2400" spc="-7" baseline="-25000" dirty="0">
                <a:latin typeface="Arial" panose="02080604020202020204" pitchFamily="34" charset="0"/>
                <a:cs typeface="Arial" panose="02080604020202020204" pitchFamily="34" charset="0"/>
              </a:rPr>
              <a:t>in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(3) = {1}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⋂ 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{1, 4, 3}</a:t>
            </a:r>
            <a:r>
              <a:rPr lang="en-AU" sz="2400" kern="0" spc="-10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≠ ∅</a:t>
            </a:r>
            <a:r>
              <a:rPr lang="en-US" sz="2400" spc="-7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AU" sz="2400" kern="0" spc="35" dirty="0">
                <a:solidFill>
                  <a:sysClr val="windowText" lastClr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537356" y="4537867"/>
            <a:ext cx="1283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95300">
              <a:spcBef>
                <a:spcPts val="520"/>
              </a:spcBef>
              <a:tabLst>
                <a:tab pos="781685" algn="l"/>
              </a:tabLst>
            </a:pPr>
            <a:r>
              <a:rPr lang="en-AU" sz="2400" kern="0" spc="-45" dirty="0">
                <a:solidFill>
                  <a:srgbClr val="FF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YES</a:t>
            </a:r>
            <a:endParaRPr lang="en-AU" sz="2400" kern="0" dirty="0">
              <a:solidFill>
                <a:srgbClr val="FF0000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90E8A-812B-A78B-583D-C5BA9D0CC5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092C-DC8D-565F-7CCF-4AD490E7A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72</a:t>
            </a:fld>
            <a:endParaRPr lang="en-AU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7DFCF7A-79B4-A1E2-1F73-DB7F80B8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Quick Exercise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Outcome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ADDCC3-D93D-4D41-8D18-E577A73F6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196691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Know the difference between transitive closure, tree cover, and two-Hop labelling.</a:t>
            </a:r>
          </a:p>
          <a:p>
            <a:pPr>
              <a:buFontTx/>
              <a:buChar char="-"/>
            </a:pP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Know how to construct transitive closure, tree cover, and two-Hop labelling.  In addition, how to compute the reachability queries using these structures.</a:t>
            </a:r>
          </a:p>
          <a:p>
            <a:pPr>
              <a:buFont typeface="Arial" charset="0"/>
              <a:buNone/>
            </a:pPr>
            <a:endParaRPr lang="en-US" altLang="en-US" dirty="0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9F57A-A519-13C1-F360-D51AAD9C1E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C2BA7-28CE-BDCE-0C0C-6C02EADBC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580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419" y="2979366"/>
            <a:ext cx="2686524" cy="25233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175" y="3427010"/>
            <a:ext cx="3030970" cy="14382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27366" y="4330700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0345" y="4364228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6459" y="3532123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529" y="3175508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5907" y="4635500"/>
            <a:ext cx="1187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8217" y="4894579"/>
            <a:ext cx="1441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0206" y="4291076"/>
            <a:ext cx="127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494" y="3376676"/>
            <a:ext cx="127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7469" y="4550155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6916" y="3955795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9002" y="3626611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79207" y="4516628"/>
            <a:ext cx="1441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52843" y="3553459"/>
            <a:ext cx="1187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1078" y="4510532"/>
            <a:ext cx="135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7334" y="1490657"/>
            <a:ext cx="9260812" cy="111889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tabLst>
                <a:tab pos="332740" algn="l"/>
              </a:tabLst>
            </a:pPr>
            <a:r>
              <a:rPr lang="en-US" sz="2400" spc="-10" dirty="0">
                <a:latin typeface="Calibri"/>
                <a:cs typeface="Calibri"/>
              </a:rPr>
              <a:t>Most index-based reachability methods assume the directed graph is a DAG (directed acy</a:t>
            </a:r>
            <a:r>
              <a:rPr lang="en-US" altLang="zh-CN" sz="2400" spc="-10" dirty="0">
                <a:latin typeface="Calibri"/>
                <a:cs typeface="Calibri"/>
              </a:rPr>
              <a:t>c</a:t>
            </a:r>
            <a:r>
              <a:rPr lang="en-US" sz="2400" spc="-10" dirty="0">
                <a:latin typeface="Calibri"/>
                <a:cs typeface="Calibri"/>
              </a:rPr>
              <a:t>lic graph), which can be derived by contracted all SCCs (strongly connected components).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88077" y="4879340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CC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1400" y="308711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</a:t>
            </a:r>
            <a:r>
              <a:rPr dirty="0">
                <a:latin typeface="Arial"/>
                <a:cs typeface="Arial"/>
              </a:rPr>
              <a:t>CC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67678" y="5290820"/>
            <a:ext cx="5130800" cy="682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SCC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550" dirty="0">
              <a:latin typeface="Arial"/>
              <a:cs typeface="Aria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CF72B35A-7E17-85E9-AEC5-C31A7A01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Index-based methods for directed graph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7BD2F-8A10-A7D7-5415-39BFA6814C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98E467B3-35BB-AB53-F337-61A2B5B1B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29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Transitive Closure</a:t>
            </a:r>
          </a:p>
        </p:txBody>
      </p:sp>
    </p:spTree>
    <p:extLst>
      <p:ext uri="{BB962C8B-B14F-4D97-AF65-F5344CB8AC3E}">
        <p14:creationId xmlns:p14="http://schemas.microsoft.com/office/powerpoint/2010/main" val="181980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BC75AE98-37FA-A545-9B0D-9FAFF0DFFF4F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F1609FBF-3F0B-1F43-B464-26C0EBD994F8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835946F9-D9FF-5940-85E6-708DEF3592A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2045</TotalTime>
  <Words>7789</Words>
  <Application>Microsoft Macintosh PowerPoint</Application>
  <PresentationFormat>Widescreen</PresentationFormat>
  <Paragraphs>1945</Paragraphs>
  <Slides>73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91" baseType="lpstr">
      <vt:lpstr>Carlito</vt:lpstr>
      <vt:lpstr>sofia-pro</vt:lpstr>
      <vt:lpstr>Symbola</vt:lpstr>
      <vt:lpstr>System Font Regular</vt:lpstr>
      <vt:lpstr>Arial</vt:lpstr>
      <vt:lpstr>Calibri</vt:lpstr>
      <vt:lpstr>Cambria Math</vt:lpstr>
      <vt:lpstr>Clancy</vt:lpstr>
      <vt:lpstr>Consolas</vt:lpstr>
      <vt:lpstr>DejaVu Sans</vt:lpstr>
      <vt:lpstr>Roboto</vt:lpstr>
      <vt:lpstr>Rubik</vt:lpstr>
      <vt:lpstr>Tahoma</vt:lpstr>
      <vt:lpstr>Times New Roman</vt:lpstr>
      <vt:lpstr>Wingdings</vt:lpstr>
      <vt:lpstr>Office Theme</vt:lpstr>
      <vt:lpstr>1_Custom Design</vt:lpstr>
      <vt:lpstr>2_Custom Design</vt:lpstr>
      <vt:lpstr>PowerPoint Presentation</vt:lpstr>
      <vt:lpstr>Outline</vt:lpstr>
      <vt:lpstr>Reachability</vt:lpstr>
      <vt:lpstr>Problem formulation</vt:lpstr>
      <vt:lpstr>Motivation</vt:lpstr>
      <vt:lpstr>An Online Approach</vt:lpstr>
      <vt:lpstr>Index-based methods</vt:lpstr>
      <vt:lpstr>Index-based methods for directed graph</vt:lpstr>
      <vt:lpstr>Transitive Closure</vt:lpstr>
      <vt:lpstr>Transitive Closure (TC)</vt:lpstr>
      <vt:lpstr>Transitive Closure (TC)</vt:lpstr>
      <vt:lpstr>Transitive Closure (TC)</vt:lpstr>
      <vt:lpstr>Transitive Closure (TC)</vt:lpstr>
      <vt:lpstr>Transitive Closure (TC)</vt:lpstr>
      <vt:lpstr>Tree Cover</vt:lpstr>
      <vt:lpstr>Reachability in a Tree</vt:lpstr>
      <vt:lpstr>Reachability in a Tree</vt:lpstr>
      <vt:lpstr>Reachability in a Tree</vt:lpstr>
      <vt:lpstr>Reachability in a Tree</vt:lpstr>
      <vt:lpstr>Quick Exercise</vt:lpstr>
      <vt:lpstr>Quick Exercise</vt:lpstr>
      <vt:lpstr>Tree Cover</vt:lpstr>
      <vt:lpstr>Tree Cover</vt:lpstr>
      <vt:lpstr>Tree Cover</vt:lpstr>
      <vt:lpstr>Tree Cover</vt:lpstr>
      <vt:lpstr>Tree Cover</vt:lpstr>
      <vt:lpstr>Tree Cover</vt:lpstr>
      <vt:lpstr>Tree Cover</vt:lpstr>
      <vt:lpstr>Tree Cover</vt:lpstr>
      <vt:lpstr>Tree Cover</vt:lpstr>
      <vt:lpstr>Tree Cover</vt:lpstr>
      <vt:lpstr>Optimal Tree Cover</vt:lpstr>
      <vt:lpstr>Optimal Tree Cover</vt:lpstr>
      <vt:lpstr>Optimal Tree Cover</vt:lpstr>
      <vt:lpstr>Optimal Tree Cover</vt:lpstr>
      <vt:lpstr>Optimal Tree Cover</vt:lpstr>
      <vt:lpstr>Optimal Tree Cover</vt:lpstr>
      <vt:lpstr>Optimal Tree Cover</vt:lpstr>
      <vt:lpstr>Optimal Tree Cover</vt:lpstr>
      <vt:lpstr>Optimal Tree Cover</vt:lpstr>
      <vt:lpstr>Optimal Tree Cover</vt:lpstr>
      <vt:lpstr>Computing Optimal Tree Cover</vt:lpstr>
      <vt:lpstr>Optimal Tree is not optimal?</vt:lpstr>
      <vt:lpstr>Complexity analysis</vt:lpstr>
      <vt:lpstr>Tree Cover results</vt:lpstr>
      <vt:lpstr>Two-Hop Cover</vt:lpstr>
      <vt:lpstr>2-Hop Cover</vt:lpstr>
      <vt:lpstr>2-Hop Cover</vt:lpstr>
      <vt:lpstr>2-Hop Cover</vt:lpstr>
      <vt:lpstr>A possible 2-hop cover</vt:lpstr>
      <vt:lpstr>2-Hop Cover: Query Processing</vt:lpstr>
      <vt:lpstr>2-Hop Cover: Query Processing</vt:lpstr>
      <vt:lpstr>2-Hop Cover: Query Processing</vt:lpstr>
      <vt:lpstr>2-Hop Cover: Query Processing</vt:lpstr>
      <vt:lpstr>2-Hop Cover: Query Processing</vt:lpstr>
      <vt:lpstr>2-Hop Cover: Query Processing</vt:lpstr>
      <vt:lpstr>2-Hop Cover Index: Minimum VS Minimal</vt:lpstr>
      <vt:lpstr>2-Hop Cover: the minimal index</vt:lpstr>
      <vt:lpstr>Total-order-based 2-Hop Cover</vt:lpstr>
      <vt:lpstr>2-Hop Cover - Example</vt:lpstr>
      <vt:lpstr>2-Hop Cover - Example</vt:lpstr>
      <vt:lpstr>2-Hop Cover - Example</vt:lpstr>
      <vt:lpstr>2-Hop Cover - Example</vt:lpstr>
      <vt:lpstr>2-Hop Cover - Example</vt:lpstr>
      <vt:lpstr>2-Hop Cover - Example</vt:lpstr>
      <vt:lpstr>Quick Exercise</vt:lpstr>
      <vt:lpstr>Quick Exercise</vt:lpstr>
      <vt:lpstr>Quick Exercise</vt:lpstr>
      <vt:lpstr>Quick Exercise</vt:lpstr>
      <vt:lpstr>Quick Exercise</vt:lpstr>
      <vt:lpstr>Quick Exercise</vt:lpstr>
      <vt:lpstr>Quick Exercise</vt:lpstr>
      <vt:lpstr>Learning 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Wen</dc:creator>
  <cp:lastModifiedBy>Dong Wen</cp:lastModifiedBy>
  <cp:revision>604</cp:revision>
  <dcterms:created xsi:type="dcterms:W3CDTF">2022-05-23T06:15:00Z</dcterms:created>
  <dcterms:modified xsi:type="dcterms:W3CDTF">2022-06-22T01:49:43Z</dcterms:modified>
</cp:coreProperties>
</file>